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xmlns:mv="urn:schemas-microsoft-com:mac:vml" xmlns:mc="http://schemas.openxmlformats.org/markup-compatibility/2006" val="0"/>
    </p:ext>
    <p:ext uri="{D31A062A-798A-4329-ABDD-BBA856620510}">
      <p14:defaultImageDpi xmlns=""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1" autoAdjust="0"/>
    <p:restoredTop sz="94710" autoAdjust="0"/>
  </p:normalViewPr>
  <p:slideViewPr>
    <p:cSldViewPr snapToObjects="1">
      <p:cViewPr varScale="1">
        <p:scale>
          <a:sx n="83" d="100"/>
          <a:sy n="83" d="100"/>
        </p:scale>
        <p:origin x="-450" y="-84"/>
      </p:cViewPr>
      <p:guideLst>
        <p:guide orient="horz" pos="2160"/>
        <p:guide pos="2880"/>
      </p:guideLst>
    </p:cSldViewPr>
  </p:slideViewPr>
  <p:outlineViewPr>
    <p:cViewPr>
      <p:scale>
        <a:sx n="33" d="100"/>
        <a:sy n="33" d="100"/>
      </p:scale>
      <p:origin x="0" y="2945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3E72451-D135-BB40-93C1-35D63E71ED7B}" type="datetimeFigureOut">
              <a:rPr lang="it-IT" smtClean="0"/>
              <a:pPr/>
              <a:t>21/01/2013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F935C9-C370-4F42-BBAA-D175DF0F167D}"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3E72451-D135-BB40-93C1-35D63E71ED7B}" type="datetimeFigureOut">
              <a:rPr lang="it-IT" smtClean="0"/>
              <a:pPr/>
              <a:t>21/01/2013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F935C9-C370-4F42-BBAA-D175DF0F167D}"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3E72451-D135-BB40-93C1-35D63E71ED7B}" type="datetimeFigureOut">
              <a:rPr lang="it-IT" smtClean="0"/>
              <a:pPr/>
              <a:t>21/01/2013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F935C9-C370-4F42-BBAA-D175DF0F167D}"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3E72451-D135-BB40-93C1-35D63E71ED7B}" type="datetimeFigureOut">
              <a:rPr lang="it-IT" smtClean="0"/>
              <a:pPr/>
              <a:t>21/01/2013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F935C9-C370-4F42-BBAA-D175DF0F167D}"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23E72451-D135-BB40-93C1-35D63E71ED7B}" type="datetimeFigureOut">
              <a:rPr lang="it-IT" smtClean="0"/>
              <a:pPr/>
              <a:t>21/01/2013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F935C9-C370-4F42-BBAA-D175DF0F167D}"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3E72451-D135-BB40-93C1-35D63E71ED7B}" type="datetimeFigureOut">
              <a:rPr lang="it-IT" smtClean="0"/>
              <a:pPr/>
              <a:t>21/01/2013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0F935C9-C370-4F42-BBAA-D175DF0F167D}"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3E72451-D135-BB40-93C1-35D63E71ED7B}" type="datetimeFigureOut">
              <a:rPr lang="it-IT" smtClean="0"/>
              <a:pPr/>
              <a:t>21/01/2013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0F935C9-C370-4F42-BBAA-D175DF0F167D}"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23E72451-D135-BB40-93C1-35D63E71ED7B}" type="datetimeFigureOut">
              <a:rPr lang="it-IT" smtClean="0"/>
              <a:pPr/>
              <a:t>21/01/2013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0F935C9-C370-4F42-BBAA-D175DF0F167D}"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3E72451-D135-BB40-93C1-35D63E71ED7B}" type="datetimeFigureOut">
              <a:rPr lang="it-IT" smtClean="0"/>
              <a:pPr/>
              <a:t>21/01/2013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0F935C9-C370-4F42-BBAA-D175DF0F167D}"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23E72451-D135-BB40-93C1-35D63E71ED7B}" type="datetimeFigureOut">
              <a:rPr lang="it-IT" smtClean="0"/>
              <a:pPr/>
              <a:t>21/01/2013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0F935C9-C370-4F42-BBAA-D175DF0F167D}"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23E72451-D135-BB40-93C1-35D63E71ED7B}" type="datetimeFigureOut">
              <a:rPr lang="it-IT" smtClean="0"/>
              <a:pPr/>
              <a:t>21/01/2013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0F935C9-C370-4F42-BBAA-D175DF0F167D}"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E72451-D135-BB40-93C1-35D63E71ED7B}" type="datetimeFigureOut">
              <a:rPr lang="it-IT" smtClean="0"/>
              <a:pPr/>
              <a:t>21/01/2013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F935C9-C370-4F42-BBAA-D175DF0F167D}"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http://it.wikipedia.org/wiki/Aritmetica"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60648"/>
            <a:ext cx="7772400" cy="1470025"/>
          </a:xfrm>
        </p:spPr>
        <p:txBody>
          <a:bodyPr>
            <a:normAutofit fontScale="90000"/>
          </a:bodyPr>
          <a:lstStyle/>
          <a:p>
            <a:r>
              <a:rPr lang="it-IT" sz="6600" dirty="0" smtClean="0"/>
              <a:t>Dante e </a:t>
            </a:r>
            <a:r>
              <a:rPr lang="it-IT" sz="6600" dirty="0" smtClean="0"/>
              <a:t>la matematica</a:t>
            </a:r>
            <a:endParaRPr lang="it-IT" sz="6600" dirty="0"/>
          </a:p>
        </p:txBody>
      </p:sp>
      <p:sp>
        <p:nvSpPr>
          <p:cNvPr id="3" name="Sottotitolo 2"/>
          <p:cNvSpPr>
            <a:spLocks noGrp="1"/>
          </p:cNvSpPr>
          <p:nvPr>
            <p:ph type="subTitle" idx="1"/>
          </p:nvPr>
        </p:nvSpPr>
        <p:spPr>
          <a:xfrm>
            <a:off x="1367564" y="1484784"/>
            <a:ext cx="6400800" cy="1752600"/>
          </a:xfrm>
        </p:spPr>
        <p:txBody>
          <a:bodyPr/>
          <a:lstStyle/>
          <a:p>
            <a:r>
              <a:rPr lang="it-IT" dirty="0" smtClean="0"/>
              <a:t>L’aritmetica nella </a:t>
            </a:r>
            <a:r>
              <a:rPr lang="it-IT" i="1" dirty="0"/>
              <a:t>D</a:t>
            </a:r>
            <a:r>
              <a:rPr lang="it-IT" i="1" dirty="0" smtClean="0"/>
              <a:t>ivina Commedia</a:t>
            </a:r>
            <a:endParaRPr lang="it-IT" i="1" dirty="0"/>
          </a:p>
        </p:txBody>
      </p:sp>
      <p:pic>
        <p:nvPicPr>
          <p:cNvPr id="4" name="Immagine 3" descr="mail.jpeg"/>
          <p:cNvPicPr>
            <a:picLocks noChangeAspect="1"/>
          </p:cNvPicPr>
          <p:nvPr/>
        </p:nvPicPr>
        <p:blipFill>
          <a:blip r:embed="rId2"/>
          <a:stretch>
            <a:fillRect/>
          </a:stretch>
        </p:blipFill>
        <p:spPr>
          <a:xfrm>
            <a:off x="2819400" y="2276872"/>
            <a:ext cx="3856593" cy="374382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228600" y="304800"/>
            <a:ext cx="4267200" cy="6324600"/>
          </a:xfrm>
        </p:spPr>
        <p:txBody>
          <a:bodyPr>
            <a:normAutofit fontScale="85000" lnSpcReduction="20000"/>
          </a:bodyPr>
          <a:lstStyle/>
          <a:p>
            <a:pPr>
              <a:buNone/>
            </a:pPr>
            <a:r>
              <a:rPr lang="it-IT" b="1" dirty="0" smtClean="0">
                <a:solidFill>
                  <a:srgbClr val="000090"/>
                </a:solidFill>
              </a:rPr>
              <a:t>    </a:t>
            </a:r>
            <a:r>
              <a:rPr lang="it-IT" b="1" dirty="0" smtClean="0">
                <a:solidFill>
                  <a:srgbClr val="000090"/>
                </a:solidFill>
              </a:rPr>
              <a:t> </a:t>
            </a:r>
          </a:p>
          <a:p>
            <a:pPr>
              <a:buNone/>
            </a:pPr>
            <a:r>
              <a:rPr lang="it-IT" b="1" dirty="0" smtClean="0">
                <a:solidFill>
                  <a:srgbClr val="000090"/>
                </a:solidFill>
              </a:rPr>
              <a:t> </a:t>
            </a:r>
            <a:r>
              <a:rPr lang="it-IT" b="1" dirty="0" smtClean="0">
                <a:solidFill>
                  <a:srgbClr val="000090"/>
                </a:solidFill>
              </a:rPr>
              <a:t>    </a:t>
            </a:r>
            <a:r>
              <a:rPr lang="it-IT" b="1" dirty="0" smtClean="0">
                <a:solidFill>
                  <a:srgbClr val="000090"/>
                </a:solidFill>
              </a:rPr>
              <a:t>Inf</a:t>
            </a:r>
            <a:r>
              <a:rPr lang="it-IT" b="1" dirty="0" smtClean="0">
                <a:solidFill>
                  <a:srgbClr val="000090"/>
                </a:solidFill>
              </a:rPr>
              <a:t>. XVIII, </a:t>
            </a:r>
            <a:r>
              <a:rPr lang="it-IT" b="1" dirty="0" smtClean="0">
                <a:solidFill>
                  <a:srgbClr val="000090"/>
                </a:solidFill>
              </a:rPr>
              <a:t>1-9</a:t>
            </a:r>
            <a:endParaRPr lang="it-IT" b="1" dirty="0" smtClean="0">
              <a:solidFill>
                <a:srgbClr val="000090"/>
              </a:solidFill>
            </a:endParaRPr>
          </a:p>
          <a:p>
            <a:pPr>
              <a:buNone/>
            </a:pPr>
            <a:r>
              <a:rPr lang="it-IT" sz="1900" i="1" dirty="0" smtClean="0"/>
              <a:t>       « </a:t>
            </a:r>
            <a:r>
              <a:rPr lang="it-IT" sz="1900" i="1" dirty="0" smtClean="0"/>
              <a:t>Luogo è in inferno detto </a:t>
            </a:r>
            <a:r>
              <a:rPr lang="it-IT" sz="1900" i="1" dirty="0" err="1" smtClean="0"/>
              <a:t>Malebolge</a:t>
            </a:r>
            <a:r>
              <a:rPr lang="it-IT" sz="1900" i="1" dirty="0" smtClean="0"/>
              <a:t>,</a:t>
            </a:r>
            <a:br>
              <a:rPr lang="it-IT" sz="1900" i="1" dirty="0" smtClean="0"/>
            </a:br>
            <a:r>
              <a:rPr lang="it-IT" sz="1900" i="1" dirty="0" smtClean="0"/>
              <a:t>tutto di pietra di color ferrigno,</a:t>
            </a:r>
            <a:br>
              <a:rPr lang="it-IT" sz="1900" i="1" dirty="0" smtClean="0"/>
            </a:br>
            <a:r>
              <a:rPr lang="it-IT" sz="1900" i="1" dirty="0" smtClean="0"/>
              <a:t>come la cerchia che dintorno il volge.</a:t>
            </a:r>
            <a:br>
              <a:rPr lang="it-IT" sz="1900" i="1" dirty="0" smtClean="0"/>
            </a:br>
            <a:r>
              <a:rPr lang="it-IT" sz="1900" i="1" dirty="0" smtClean="0"/>
              <a:t>Nel dritto mezzo del campo maligno</a:t>
            </a:r>
            <a:br>
              <a:rPr lang="it-IT" sz="1900" i="1" dirty="0" smtClean="0"/>
            </a:br>
            <a:r>
              <a:rPr lang="it-IT" sz="1900" i="1" dirty="0" smtClean="0"/>
              <a:t>vaneggia un pozzo assai largo e profondo,</a:t>
            </a:r>
            <a:br>
              <a:rPr lang="it-IT" sz="1900" i="1" dirty="0" smtClean="0"/>
            </a:br>
            <a:r>
              <a:rPr lang="it-IT" sz="1900" i="1" dirty="0" smtClean="0"/>
              <a:t>di cui suo loco </a:t>
            </a:r>
            <a:r>
              <a:rPr lang="it-IT" sz="1900" i="1" dirty="0" err="1" smtClean="0"/>
              <a:t>dicerò</a:t>
            </a:r>
            <a:r>
              <a:rPr lang="it-IT" sz="1900" i="1" dirty="0" smtClean="0"/>
              <a:t> l'ordigno.</a:t>
            </a:r>
            <a:br>
              <a:rPr lang="it-IT" sz="1900" i="1" dirty="0" smtClean="0"/>
            </a:br>
            <a:r>
              <a:rPr lang="it-IT" sz="1900" i="1" dirty="0" smtClean="0"/>
              <a:t>Quel cinghio che rimane </a:t>
            </a:r>
            <a:r>
              <a:rPr lang="it-IT" sz="1900" i="1" dirty="0" err="1" smtClean="0"/>
              <a:t>adunque</a:t>
            </a:r>
            <a:r>
              <a:rPr lang="it-IT" sz="1900" i="1" dirty="0" smtClean="0"/>
              <a:t> è tondo</a:t>
            </a:r>
            <a:br>
              <a:rPr lang="it-IT" sz="1900" i="1" dirty="0" smtClean="0"/>
            </a:br>
            <a:r>
              <a:rPr lang="it-IT" sz="1900" i="1" dirty="0" smtClean="0"/>
              <a:t>tra '</a:t>
            </a:r>
            <a:r>
              <a:rPr lang="it-IT" sz="1900" i="1" dirty="0" err="1" smtClean="0"/>
              <a:t>l</a:t>
            </a:r>
            <a:r>
              <a:rPr lang="it-IT" sz="1900" i="1" dirty="0" smtClean="0"/>
              <a:t> pozzo e '</a:t>
            </a:r>
            <a:r>
              <a:rPr lang="it-IT" sz="1900" i="1" dirty="0" err="1" smtClean="0"/>
              <a:t>l</a:t>
            </a:r>
            <a:r>
              <a:rPr lang="it-IT" sz="1900" i="1" dirty="0" smtClean="0"/>
              <a:t> piè de l'alta ripa dura,</a:t>
            </a:r>
          </a:p>
          <a:p>
            <a:pPr>
              <a:buNone/>
            </a:pPr>
            <a:r>
              <a:rPr lang="it-IT" sz="1900" i="1" dirty="0" smtClean="0"/>
              <a:t>        e ha distinto in dieci valli il fondo. »</a:t>
            </a:r>
          </a:p>
          <a:p>
            <a:pPr>
              <a:buNone/>
            </a:pPr>
            <a:r>
              <a:rPr lang="it-IT" sz="2839" b="1" dirty="0" smtClean="0">
                <a:solidFill>
                  <a:srgbClr val="000090"/>
                </a:solidFill>
              </a:rPr>
              <a:t>     </a:t>
            </a:r>
            <a:r>
              <a:rPr lang="it-IT" sz="2839" b="1" dirty="0" smtClean="0">
                <a:solidFill>
                  <a:srgbClr val="000090"/>
                </a:solidFill>
              </a:rPr>
              <a:t>Inf</a:t>
            </a:r>
            <a:r>
              <a:rPr lang="it-IT" sz="2839" b="1" dirty="0" smtClean="0">
                <a:solidFill>
                  <a:srgbClr val="000090"/>
                </a:solidFill>
              </a:rPr>
              <a:t>. XVIII, </a:t>
            </a:r>
            <a:r>
              <a:rPr lang="it-IT" sz="2839" b="1" dirty="0" smtClean="0">
                <a:solidFill>
                  <a:srgbClr val="000090"/>
                </a:solidFill>
              </a:rPr>
              <a:t>10-18</a:t>
            </a:r>
            <a:endParaRPr lang="it-IT" sz="2839" b="1" dirty="0" smtClean="0">
              <a:solidFill>
                <a:srgbClr val="000090"/>
              </a:solidFill>
            </a:endParaRPr>
          </a:p>
          <a:p>
            <a:pPr>
              <a:buNone/>
            </a:pPr>
            <a:r>
              <a:rPr lang="it-IT" sz="1900" dirty="0" smtClean="0"/>
              <a:t>       </a:t>
            </a:r>
            <a:r>
              <a:rPr lang="it-IT" sz="1900" i="1" dirty="0" smtClean="0"/>
              <a:t>« Quale, dove per guardia de le mura</a:t>
            </a:r>
            <a:br>
              <a:rPr lang="it-IT" sz="1900" i="1" dirty="0" smtClean="0"/>
            </a:br>
            <a:r>
              <a:rPr lang="it-IT" sz="1900" i="1" dirty="0" smtClean="0"/>
              <a:t>più e più fossi </a:t>
            </a:r>
            <a:r>
              <a:rPr lang="it-IT" sz="1900" i="1" dirty="0" err="1" smtClean="0"/>
              <a:t>cingon</a:t>
            </a:r>
            <a:r>
              <a:rPr lang="it-IT" sz="1900" i="1" dirty="0" smtClean="0"/>
              <a:t> li castelli,</a:t>
            </a:r>
            <a:br>
              <a:rPr lang="it-IT" sz="1900" i="1" dirty="0" smtClean="0"/>
            </a:br>
            <a:r>
              <a:rPr lang="it-IT" sz="1900" i="1" dirty="0" smtClean="0"/>
              <a:t>la parte dove </a:t>
            </a:r>
            <a:r>
              <a:rPr lang="it-IT" sz="1900" i="1" dirty="0" err="1" smtClean="0"/>
              <a:t>son</a:t>
            </a:r>
            <a:r>
              <a:rPr lang="it-IT" sz="1900" i="1" dirty="0" smtClean="0"/>
              <a:t> rende figura,</a:t>
            </a:r>
            <a:br>
              <a:rPr lang="it-IT" sz="1900" i="1" dirty="0" smtClean="0"/>
            </a:br>
            <a:r>
              <a:rPr lang="it-IT" sz="1900" i="1" dirty="0" smtClean="0"/>
              <a:t>tale </a:t>
            </a:r>
            <a:r>
              <a:rPr lang="it-IT" sz="1900" i="1" dirty="0" err="1" smtClean="0"/>
              <a:t>imagine</a:t>
            </a:r>
            <a:r>
              <a:rPr lang="it-IT" sz="1900" i="1" dirty="0" smtClean="0"/>
              <a:t> quivi </a:t>
            </a:r>
            <a:r>
              <a:rPr lang="it-IT" sz="1900" i="1" dirty="0" err="1" smtClean="0"/>
              <a:t>facean</a:t>
            </a:r>
            <a:r>
              <a:rPr lang="it-IT" sz="1900" i="1" dirty="0" smtClean="0"/>
              <a:t> quelli;</a:t>
            </a:r>
            <a:br>
              <a:rPr lang="it-IT" sz="1900" i="1" dirty="0" smtClean="0"/>
            </a:br>
            <a:r>
              <a:rPr lang="it-IT" sz="1900" i="1" dirty="0" smtClean="0"/>
              <a:t>e come a </a:t>
            </a:r>
            <a:r>
              <a:rPr lang="it-IT" sz="1900" i="1" dirty="0" err="1" smtClean="0"/>
              <a:t>tai</a:t>
            </a:r>
            <a:r>
              <a:rPr lang="it-IT" sz="1900" i="1" dirty="0" smtClean="0"/>
              <a:t> fortezze da' </a:t>
            </a:r>
            <a:r>
              <a:rPr lang="it-IT" sz="1900" i="1" dirty="0" err="1" smtClean="0"/>
              <a:t>lor</a:t>
            </a:r>
            <a:r>
              <a:rPr lang="it-IT" sz="1900" i="1" dirty="0" smtClean="0"/>
              <a:t> sogli</a:t>
            </a:r>
            <a:br>
              <a:rPr lang="it-IT" sz="1900" i="1" dirty="0" smtClean="0"/>
            </a:br>
            <a:r>
              <a:rPr lang="it-IT" sz="1900" i="1" dirty="0" smtClean="0"/>
              <a:t>a la ripa di fuor </a:t>
            </a:r>
            <a:r>
              <a:rPr lang="it-IT" sz="1900" i="1" dirty="0" err="1" smtClean="0"/>
              <a:t>son</a:t>
            </a:r>
            <a:r>
              <a:rPr lang="it-IT" sz="1900" i="1" dirty="0" smtClean="0"/>
              <a:t> ponticelli,</a:t>
            </a:r>
            <a:br>
              <a:rPr lang="it-IT" sz="1900" i="1" dirty="0" smtClean="0"/>
            </a:br>
            <a:r>
              <a:rPr lang="it-IT" sz="1900" i="1" dirty="0" smtClean="0"/>
              <a:t>così da imo de la roccia scogli</a:t>
            </a:r>
            <a:br>
              <a:rPr lang="it-IT" sz="1900" i="1" dirty="0" smtClean="0"/>
            </a:br>
            <a:r>
              <a:rPr lang="it-IT" sz="1900" i="1" dirty="0" err="1" smtClean="0"/>
              <a:t>movien</a:t>
            </a:r>
            <a:r>
              <a:rPr lang="it-IT" sz="1900" i="1" dirty="0" smtClean="0"/>
              <a:t> che </a:t>
            </a:r>
            <a:r>
              <a:rPr lang="it-IT" sz="1900" i="1" dirty="0" err="1" smtClean="0"/>
              <a:t>ricidien</a:t>
            </a:r>
            <a:r>
              <a:rPr lang="it-IT" sz="1900" i="1" dirty="0" smtClean="0"/>
              <a:t> li argini e ' fossi</a:t>
            </a:r>
            <a:br>
              <a:rPr lang="it-IT" sz="1900" i="1" dirty="0" smtClean="0"/>
            </a:br>
            <a:r>
              <a:rPr lang="it-IT" sz="1900" i="1" dirty="0" err="1" smtClean="0"/>
              <a:t>infino</a:t>
            </a:r>
            <a:r>
              <a:rPr lang="it-IT" sz="1900" i="1" dirty="0" smtClean="0"/>
              <a:t> al pozzo che i tronca e raccogli. »</a:t>
            </a:r>
          </a:p>
          <a:p>
            <a:pPr>
              <a:buNone/>
            </a:pPr>
            <a:r>
              <a:rPr lang="it-IT" b="1" dirty="0" smtClean="0">
                <a:solidFill>
                  <a:srgbClr val="000090"/>
                </a:solidFill>
              </a:rPr>
              <a:t>     </a:t>
            </a:r>
            <a:r>
              <a:rPr lang="it-IT" b="1" dirty="0" smtClean="0">
                <a:solidFill>
                  <a:srgbClr val="000090"/>
                </a:solidFill>
              </a:rPr>
              <a:t>Inf</a:t>
            </a:r>
            <a:r>
              <a:rPr lang="it-IT" b="1" dirty="0" smtClean="0">
                <a:solidFill>
                  <a:srgbClr val="000090"/>
                </a:solidFill>
              </a:rPr>
              <a:t>. XXIX, </a:t>
            </a:r>
            <a:r>
              <a:rPr lang="it-IT" b="1" dirty="0" smtClean="0">
                <a:solidFill>
                  <a:srgbClr val="000090"/>
                </a:solidFill>
              </a:rPr>
              <a:t>7-9</a:t>
            </a:r>
            <a:endParaRPr lang="it-IT" b="1" dirty="0" smtClean="0">
              <a:solidFill>
                <a:srgbClr val="000090"/>
              </a:solidFill>
            </a:endParaRPr>
          </a:p>
          <a:p>
            <a:pPr>
              <a:buNone/>
            </a:pPr>
            <a:r>
              <a:rPr lang="it-IT" sz="1946" i="1" dirty="0" smtClean="0"/>
              <a:t>       </a:t>
            </a:r>
            <a:r>
              <a:rPr lang="it-IT" sz="1900" i="1" dirty="0" smtClean="0"/>
              <a:t>« Tu non hai fatto sì a l'altre bolge;</a:t>
            </a:r>
            <a:br>
              <a:rPr lang="it-IT" sz="1900" i="1" dirty="0" smtClean="0"/>
            </a:br>
            <a:r>
              <a:rPr lang="it-IT" sz="1900" i="1" dirty="0" smtClean="0"/>
              <a:t>pensa, se tu annoverar le credi,</a:t>
            </a:r>
            <a:br>
              <a:rPr lang="it-IT" sz="1900" i="1" dirty="0" smtClean="0"/>
            </a:br>
            <a:r>
              <a:rPr lang="it-IT" sz="1900" i="1" dirty="0" smtClean="0"/>
              <a:t>che miglia ventidue la valle volge. »</a:t>
            </a:r>
          </a:p>
          <a:p>
            <a:endParaRPr lang="it-IT" i="1" dirty="0"/>
          </a:p>
        </p:txBody>
      </p:sp>
      <p:sp>
        <p:nvSpPr>
          <p:cNvPr id="4" name="Segnaposto contenuto 3"/>
          <p:cNvSpPr>
            <a:spLocks noGrp="1"/>
          </p:cNvSpPr>
          <p:nvPr>
            <p:ph sz="half" idx="2"/>
          </p:nvPr>
        </p:nvSpPr>
        <p:spPr>
          <a:xfrm>
            <a:off x="4283968" y="428604"/>
            <a:ext cx="4267200" cy="6200796"/>
          </a:xfrm>
        </p:spPr>
        <p:txBody>
          <a:bodyPr>
            <a:normAutofit fontScale="85000" lnSpcReduction="20000"/>
          </a:bodyPr>
          <a:lstStyle/>
          <a:p>
            <a:pPr algn="just">
              <a:buNone/>
            </a:pPr>
            <a:r>
              <a:rPr lang="it-IT" dirty="0" smtClean="0"/>
              <a:t>    </a:t>
            </a:r>
            <a:endParaRPr lang="it-IT" dirty="0" smtClean="0"/>
          </a:p>
          <a:p>
            <a:pPr algn="just">
              <a:buNone/>
            </a:pPr>
            <a:endParaRPr lang="it-IT" dirty="0" smtClean="0"/>
          </a:p>
          <a:p>
            <a:pPr algn="just">
              <a:buNone/>
            </a:pPr>
            <a:r>
              <a:rPr lang="it-IT" dirty="0" smtClean="0"/>
              <a:t>     </a:t>
            </a:r>
            <a:r>
              <a:rPr lang="it-IT" sz="2400" dirty="0" smtClean="0"/>
              <a:t>Le </a:t>
            </a:r>
            <a:r>
              <a:rPr lang="it-IT" sz="2400" dirty="0" err="1" smtClean="0"/>
              <a:t>Malebolge</a:t>
            </a:r>
            <a:r>
              <a:rPr lang="it-IT" sz="2400" dirty="0" smtClean="0"/>
              <a:t>, l’ottavo cerchio </a:t>
            </a:r>
            <a:r>
              <a:rPr lang="it-IT" sz="2400" dirty="0" smtClean="0"/>
              <a:t>dell’inferno, </a:t>
            </a:r>
            <a:r>
              <a:rPr lang="it-IT" sz="2400" dirty="0" smtClean="0"/>
              <a:t>alto circa 28,9 </a:t>
            </a:r>
            <a:r>
              <a:rPr lang="it-IT" sz="2400" dirty="0" smtClean="0"/>
              <a:t>km. </a:t>
            </a:r>
            <a:r>
              <a:rPr lang="it-IT" sz="2400" dirty="0" smtClean="0"/>
              <a:t>dove sono rinchiusi i fraudolenti, è composta da 10 bolge sovrastate da ponti di pietra color ferro ed ovunque ci sono macigni ed anfratti: così questo luogo dà </a:t>
            </a:r>
            <a:r>
              <a:rPr lang="it-IT" sz="2400" dirty="0" smtClean="0"/>
              <a:t>l’immagine </a:t>
            </a:r>
            <a:r>
              <a:rPr lang="it-IT" sz="2400" dirty="0" smtClean="0"/>
              <a:t>de</a:t>
            </a:r>
            <a:r>
              <a:rPr lang="it-IT" sz="2400" dirty="0" smtClean="0"/>
              <a:t>ll’oscurità </a:t>
            </a:r>
            <a:r>
              <a:rPr lang="it-IT" sz="2400" dirty="0" smtClean="0"/>
              <a:t>della frode e </a:t>
            </a:r>
            <a:r>
              <a:rPr lang="it-IT" sz="2400" dirty="0" smtClean="0"/>
              <a:t>del</a:t>
            </a:r>
            <a:r>
              <a:rPr lang="it-IT" sz="2400" dirty="0" smtClean="0"/>
              <a:t>la </a:t>
            </a:r>
            <a:r>
              <a:rPr lang="it-IT" sz="2400" dirty="0" smtClean="0"/>
              <a:t>tortuosità della mente che sa ingannare. </a:t>
            </a:r>
          </a:p>
          <a:p>
            <a:pPr algn="just">
              <a:buNone/>
            </a:pPr>
            <a:r>
              <a:rPr lang="it-IT" sz="2400" dirty="0" smtClean="0"/>
              <a:t>    </a:t>
            </a:r>
            <a:r>
              <a:rPr lang="it-IT" sz="2400" dirty="0" smtClean="0"/>
              <a:t>  Nel  XVIII </a:t>
            </a:r>
            <a:r>
              <a:rPr lang="it-IT" sz="2400" dirty="0" smtClean="0"/>
              <a:t>canto dell’Inferno è vivo un contrasto molto singolare: alla struttura rigida della sua </a:t>
            </a:r>
            <a:r>
              <a:rPr lang="it-IT" sz="2400" dirty="0" smtClean="0"/>
              <a:t>costruzione </a:t>
            </a:r>
            <a:r>
              <a:rPr lang="it-IT" sz="2400" dirty="0" smtClean="0"/>
              <a:t>è contrapposto uno spettacolo di caos e </a:t>
            </a:r>
            <a:r>
              <a:rPr lang="it-IT" sz="2400" dirty="0" smtClean="0"/>
              <a:t>degrado.</a:t>
            </a:r>
          </a:p>
          <a:p>
            <a:pPr algn="just">
              <a:buNone/>
            </a:pPr>
            <a:r>
              <a:rPr lang="it-IT" sz="2400" dirty="0" smtClean="0"/>
              <a:t> </a:t>
            </a:r>
            <a:r>
              <a:rPr lang="it-IT" sz="2400" dirty="0" smtClean="0"/>
              <a:t>   </a:t>
            </a:r>
            <a:r>
              <a:rPr lang="it-IT" sz="2400" dirty="0" smtClean="0"/>
              <a:t> </a:t>
            </a:r>
            <a:r>
              <a:rPr lang="it-IT" sz="2400" dirty="0" smtClean="0"/>
              <a:t>Ed è proprio in questo punto della </a:t>
            </a:r>
            <a:r>
              <a:rPr lang="it-IT" sz="2400" i="1" dirty="0" smtClean="0"/>
              <a:t>Commedia</a:t>
            </a:r>
            <a:r>
              <a:rPr lang="it-IT" sz="2400" dirty="0" smtClean="0"/>
              <a:t> che si notano alcuni errori “matematici” commessi da Dante.  </a:t>
            </a:r>
            <a:endParaRPr lang="it-IT"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14422"/>
          </a:xfrm>
        </p:spPr>
        <p:txBody>
          <a:bodyPr>
            <a:noAutofit/>
          </a:bodyPr>
          <a:lstStyle/>
          <a:p>
            <a:r>
              <a:rPr lang="it-IT" sz="3600" dirty="0" smtClean="0">
                <a:solidFill>
                  <a:srgbClr val="FF0000"/>
                </a:solidFill>
              </a:rPr>
              <a:t>Lucifero:  una delle contraddizioni matematiche della Commedia</a:t>
            </a:r>
            <a:endParaRPr lang="it-IT" sz="3600" dirty="0">
              <a:solidFill>
                <a:srgbClr val="FF0000"/>
              </a:solidFill>
            </a:endParaRPr>
          </a:p>
        </p:txBody>
      </p:sp>
      <p:sp>
        <p:nvSpPr>
          <p:cNvPr id="3" name="Segnaposto contenuto 2"/>
          <p:cNvSpPr>
            <a:spLocks noGrp="1"/>
          </p:cNvSpPr>
          <p:nvPr>
            <p:ph sz="half" idx="1"/>
          </p:nvPr>
        </p:nvSpPr>
        <p:spPr>
          <a:xfrm>
            <a:off x="214282" y="1600201"/>
            <a:ext cx="4000528" cy="3328997"/>
          </a:xfrm>
        </p:spPr>
        <p:txBody>
          <a:bodyPr>
            <a:normAutofit/>
          </a:bodyPr>
          <a:lstStyle/>
          <a:p>
            <a:pPr marL="0" indent="0">
              <a:buNone/>
            </a:pPr>
            <a:r>
              <a:rPr lang="it-IT" sz="3200" b="1" dirty="0" smtClean="0">
                <a:solidFill>
                  <a:srgbClr val="000090"/>
                </a:solidFill>
              </a:rPr>
              <a:t>Inf</a:t>
            </a:r>
            <a:r>
              <a:rPr lang="it-IT" sz="3200" b="1" dirty="0">
                <a:solidFill>
                  <a:srgbClr val="000090"/>
                </a:solidFill>
              </a:rPr>
              <a:t>. XXX, </a:t>
            </a:r>
            <a:r>
              <a:rPr lang="it-IT" sz="3200" b="1" dirty="0" smtClean="0">
                <a:solidFill>
                  <a:srgbClr val="000090"/>
                </a:solidFill>
              </a:rPr>
              <a:t>82-87</a:t>
            </a:r>
            <a:endParaRPr lang="it-IT" sz="3200" b="1" dirty="0" smtClean="0">
              <a:solidFill>
                <a:srgbClr val="000090"/>
              </a:solidFill>
            </a:endParaRPr>
          </a:p>
          <a:p>
            <a:pPr marL="0" indent="0">
              <a:buNone/>
            </a:pPr>
            <a:r>
              <a:rPr lang="it-IT" sz="1800" i="1" dirty="0" smtClean="0"/>
              <a:t>«S'io </a:t>
            </a:r>
            <a:r>
              <a:rPr lang="it-IT" sz="1800" i="1" dirty="0"/>
              <a:t>fossi pur di tanto ancor leggero</a:t>
            </a:r>
            <a:br>
              <a:rPr lang="it-IT" sz="1800" i="1" dirty="0"/>
            </a:br>
            <a:r>
              <a:rPr lang="it-IT" sz="1800" i="1" dirty="0"/>
              <a:t>ch'i' potessi in cent'anni andare un'oncia,</a:t>
            </a:r>
            <a:br>
              <a:rPr lang="it-IT" sz="1800" i="1" dirty="0"/>
            </a:br>
            <a:r>
              <a:rPr lang="it-IT" sz="1800" i="1" dirty="0"/>
              <a:t>io sarei messo già per lo sentiero,</a:t>
            </a:r>
            <a:br>
              <a:rPr lang="it-IT" sz="1800" i="1" dirty="0"/>
            </a:br>
            <a:r>
              <a:rPr lang="it-IT" sz="1800" i="1" dirty="0"/>
              <a:t>cercando lui tra questa gente sconcia,</a:t>
            </a:r>
            <a:br>
              <a:rPr lang="it-IT" sz="1800" i="1" dirty="0"/>
            </a:br>
            <a:r>
              <a:rPr lang="it-IT" sz="1800" i="1" dirty="0"/>
              <a:t>con tutto ch'ella volge undici miglia,</a:t>
            </a:r>
            <a:br>
              <a:rPr lang="it-IT" sz="1800" i="1" dirty="0"/>
            </a:br>
            <a:r>
              <a:rPr lang="it-IT" sz="1800" i="1" dirty="0"/>
              <a:t>e men d'un mezzo di traverso non ci </a:t>
            </a:r>
            <a:r>
              <a:rPr lang="it-IT" sz="1800" i="1" dirty="0" smtClean="0"/>
              <a:t>ha</a:t>
            </a:r>
            <a:r>
              <a:rPr lang="it-IT" sz="1800" i="1" dirty="0" smtClean="0"/>
              <a:t>.»</a:t>
            </a:r>
            <a:endParaRPr lang="it-IT" sz="1800" i="1" dirty="0" smtClean="0"/>
          </a:p>
          <a:p>
            <a:pPr marL="0" indent="0">
              <a:buNone/>
            </a:pPr>
            <a:endParaRPr lang="it-IT" sz="3400" dirty="0"/>
          </a:p>
          <a:p>
            <a:pPr marL="0" indent="0">
              <a:buNone/>
            </a:pPr>
            <a:endParaRPr lang="it-IT" sz="3400" dirty="0" smtClean="0"/>
          </a:p>
          <a:p>
            <a:pPr marL="0" indent="0">
              <a:buNone/>
            </a:pPr>
            <a:endParaRPr lang="it-IT" sz="3400" dirty="0"/>
          </a:p>
          <a:p>
            <a:endParaRPr lang="it-IT" dirty="0"/>
          </a:p>
        </p:txBody>
      </p:sp>
      <p:sp>
        <p:nvSpPr>
          <p:cNvPr id="4" name="Segnaposto contenuto 3"/>
          <p:cNvSpPr>
            <a:spLocks noGrp="1"/>
          </p:cNvSpPr>
          <p:nvPr>
            <p:ph sz="half" idx="2"/>
          </p:nvPr>
        </p:nvSpPr>
        <p:spPr>
          <a:xfrm>
            <a:off x="4214810" y="1071546"/>
            <a:ext cx="4643470" cy="5429288"/>
          </a:xfrm>
        </p:spPr>
        <p:txBody>
          <a:bodyPr>
            <a:noAutofit/>
          </a:bodyPr>
          <a:lstStyle/>
          <a:p>
            <a:pPr marL="0" indent="0" algn="just">
              <a:buNone/>
            </a:pPr>
            <a:r>
              <a:rPr lang="it-IT" sz="1600" dirty="0" smtClean="0"/>
              <a:t>Nonostante la percezione di una elevata accuratezza nel descrivere, anche dal punto di vista matematico, l’Inferno, Dante commette alcuni errori. Quello che si nota dai versi che descrivono la struttura del </a:t>
            </a:r>
            <a:r>
              <a:rPr lang="it-IT" sz="1600" dirty="0" err="1" smtClean="0"/>
              <a:t>Cocito</a:t>
            </a:r>
            <a:r>
              <a:rPr lang="it-IT" sz="1600" dirty="0" smtClean="0"/>
              <a:t>, è che le quattro zone che gli appartengono siano di dimensioni decrescenti </a:t>
            </a:r>
            <a:r>
              <a:rPr lang="it-IT" sz="1600" dirty="0" smtClean="0"/>
              <a:t>verso l’interno</a:t>
            </a:r>
            <a:r>
              <a:rPr lang="it-IT" sz="1600" dirty="0" smtClean="0"/>
              <a:t>. </a:t>
            </a:r>
            <a:br>
              <a:rPr lang="it-IT" sz="1600" dirty="0" smtClean="0"/>
            </a:br>
            <a:r>
              <a:rPr lang="it-IT" sz="1600" dirty="0" smtClean="0"/>
              <a:t>Inoltre riguardo Lucifero, alto più di mille metri e le cui sei ali si protendono su tutto il </a:t>
            </a:r>
            <a:r>
              <a:rPr lang="it-IT" sz="1600" dirty="0" err="1" smtClean="0"/>
              <a:t>Cocito</a:t>
            </a:r>
            <a:r>
              <a:rPr lang="it-IT" sz="1600" dirty="0" smtClean="0"/>
              <a:t>, c’è una contraddizione dal punto di vista delle proporzioni del suo corpo e di quello dei tre massimi traditori dell’umanità che tiene in ognuna delle </a:t>
            </a:r>
            <a:r>
              <a:rPr lang="it-IT" sz="1600" dirty="0" smtClean="0"/>
              <a:t>sue teste</a:t>
            </a:r>
            <a:r>
              <a:rPr lang="it-IT" sz="1600" dirty="0" smtClean="0"/>
              <a:t>: Bruto, </a:t>
            </a:r>
            <a:r>
              <a:rPr lang="it-IT" sz="1600" dirty="0" err="1" smtClean="0"/>
              <a:t>Cassio</a:t>
            </a:r>
            <a:r>
              <a:rPr lang="it-IT" sz="1600" dirty="0" smtClean="0"/>
              <a:t> e Giuda Iscariota. Infatti ci accorgiamo subito che l'aguzzino è sproporzionato rispetto alle vittime: se era davvero tanto grande, un solo suo dente avrebbe misurato almeno dieci metri, e sarebbe stato sufficiente per </a:t>
            </a:r>
            <a:r>
              <a:rPr lang="it-IT" sz="1600" dirty="0" smtClean="0"/>
              <a:t>stritolare</a:t>
            </a:r>
            <a:r>
              <a:rPr lang="it-IT" sz="1600" dirty="0" smtClean="0"/>
              <a:t> </a:t>
            </a:r>
            <a:r>
              <a:rPr lang="it-IT" sz="1600" dirty="0" smtClean="0"/>
              <a:t>i tre traditori al primo morso. Bisogna dunque supporre che anche le anime di Giuda, Bruto e </a:t>
            </a:r>
            <a:r>
              <a:rPr lang="it-IT" sz="1600" dirty="0" err="1" smtClean="0"/>
              <a:t>Cassio</a:t>
            </a:r>
            <a:r>
              <a:rPr lang="it-IT" sz="1600" dirty="0" smtClean="0"/>
              <a:t> fossero viste da Dante più grandi di quanto i tre non fossero stati in vita, onde continuare ad osservare la terrificante scena del Re delle Tenebre che rode in eterno i </a:t>
            </a:r>
            <a:r>
              <a:rPr lang="it-IT" sz="1600" dirty="0" smtClean="0"/>
              <a:t>peggiori </a:t>
            </a:r>
            <a:r>
              <a:rPr lang="it-IT" sz="1600" dirty="0" smtClean="0"/>
              <a:t>peccatori della storia.</a:t>
            </a:r>
            <a:endParaRPr lang="it-IT" sz="1600" dirty="0"/>
          </a:p>
        </p:txBody>
      </p:sp>
    </p:spTree>
    <p:extLst>
      <p:ext uri="{BB962C8B-B14F-4D97-AF65-F5344CB8AC3E}">
        <p14:creationId xmlns="" xmlns:p14="http://schemas.microsoft.com/office/powerpoint/2010/main" xmlns:mv="urn:schemas-microsoft-com:mac:vml" xmlns:mc="http://schemas.openxmlformats.org/markup-compatibility/2006" val="26394361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14290"/>
            <a:ext cx="8229600" cy="928694"/>
          </a:xfrm>
        </p:spPr>
        <p:txBody>
          <a:bodyPr>
            <a:noAutofit/>
          </a:bodyPr>
          <a:lstStyle/>
          <a:p>
            <a:r>
              <a:rPr lang="it-IT" sz="3600" dirty="0" smtClean="0">
                <a:solidFill>
                  <a:srgbClr val="FF0000"/>
                </a:solidFill>
              </a:rPr>
              <a:t>I </a:t>
            </a:r>
            <a:r>
              <a:rPr lang="it-IT" sz="3600" dirty="0" smtClean="0">
                <a:solidFill>
                  <a:srgbClr val="FF0000"/>
                </a:solidFill>
              </a:rPr>
              <a:t>Giganti: </a:t>
            </a:r>
            <a:br>
              <a:rPr lang="it-IT" sz="3600" dirty="0" smtClean="0">
                <a:solidFill>
                  <a:srgbClr val="FF0000"/>
                </a:solidFill>
              </a:rPr>
            </a:br>
            <a:r>
              <a:rPr lang="it-IT" sz="3600" dirty="0" smtClean="0">
                <a:solidFill>
                  <a:srgbClr val="FF0000"/>
                </a:solidFill>
              </a:rPr>
              <a:t>un’altra imperfezione matematica</a:t>
            </a:r>
            <a:endParaRPr lang="it-IT" sz="3600" dirty="0"/>
          </a:p>
        </p:txBody>
      </p:sp>
      <p:sp>
        <p:nvSpPr>
          <p:cNvPr id="3" name="Segnaposto contenuto 2"/>
          <p:cNvSpPr>
            <a:spLocks noGrp="1"/>
          </p:cNvSpPr>
          <p:nvPr>
            <p:ph sz="half" idx="1"/>
          </p:nvPr>
        </p:nvSpPr>
        <p:spPr>
          <a:xfrm>
            <a:off x="457200" y="1600201"/>
            <a:ext cx="3900486" cy="3971940"/>
          </a:xfrm>
        </p:spPr>
        <p:txBody>
          <a:bodyPr>
            <a:normAutofit/>
          </a:bodyPr>
          <a:lstStyle/>
          <a:p>
            <a:pPr marL="0" indent="0">
              <a:buNone/>
            </a:pPr>
            <a:r>
              <a:rPr lang="it-IT" sz="3200" b="1" dirty="0" smtClean="0">
                <a:solidFill>
                  <a:srgbClr val="000090"/>
                </a:solidFill>
              </a:rPr>
              <a:t>Inf</a:t>
            </a:r>
            <a:r>
              <a:rPr lang="it-IT" sz="3200" b="1" dirty="0">
                <a:solidFill>
                  <a:srgbClr val="000090"/>
                </a:solidFill>
              </a:rPr>
              <a:t>. XXXIII, </a:t>
            </a:r>
            <a:r>
              <a:rPr lang="it-IT" sz="3200" b="1" dirty="0" smtClean="0">
                <a:solidFill>
                  <a:srgbClr val="000090"/>
                </a:solidFill>
              </a:rPr>
              <a:t>60</a:t>
            </a:r>
            <a:endParaRPr lang="it-IT" sz="3200" b="1" dirty="0">
              <a:solidFill>
                <a:srgbClr val="000090"/>
              </a:solidFill>
            </a:endParaRPr>
          </a:p>
          <a:p>
            <a:pPr marL="0" indent="0">
              <a:buNone/>
            </a:pPr>
            <a:r>
              <a:rPr lang="it-IT" sz="1800" i="1" dirty="0"/>
              <a:t>« Ed a sua proporzione </a:t>
            </a:r>
            <a:r>
              <a:rPr lang="it-IT" sz="1800" i="1" dirty="0" err="1"/>
              <a:t>eran</a:t>
            </a:r>
            <a:r>
              <a:rPr lang="it-IT" sz="1800" i="1" dirty="0"/>
              <a:t> l'altr'ossa. » </a:t>
            </a:r>
          </a:p>
          <a:p>
            <a:pPr marL="0" indent="0">
              <a:buNone/>
            </a:pPr>
            <a:endParaRPr lang="it-IT" sz="3200" b="1" dirty="0" smtClean="0">
              <a:solidFill>
                <a:srgbClr val="000090"/>
              </a:solidFill>
            </a:endParaRPr>
          </a:p>
          <a:p>
            <a:pPr marL="0" indent="0">
              <a:buNone/>
            </a:pPr>
            <a:r>
              <a:rPr lang="it-IT" sz="3200" b="1" dirty="0" smtClean="0">
                <a:solidFill>
                  <a:srgbClr val="000090"/>
                </a:solidFill>
              </a:rPr>
              <a:t>Inf</a:t>
            </a:r>
            <a:r>
              <a:rPr lang="it-IT" sz="3200" b="1" dirty="0">
                <a:solidFill>
                  <a:srgbClr val="000090"/>
                </a:solidFill>
              </a:rPr>
              <a:t>. XXXI, </a:t>
            </a:r>
            <a:r>
              <a:rPr lang="it-IT" sz="3200" b="1" dirty="0" smtClean="0">
                <a:solidFill>
                  <a:srgbClr val="000090"/>
                </a:solidFill>
              </a:rPr>
              <a:t>44-45</a:t>
            </a:r>
            <a:endParaRPr lang="it-IT" sz="3200" b="1" dirty="0">
              <a:solidFill>
                <a:srgbClr val="000090"/>
              </a:solidFill>
            </a:endParaRPr>
          </a:p>
          <a:p>
            <a:pPr marL="0" indent="0">
              <a:buNone/>
            </a:pPr>
            <a:r>
              <a:rPr lang="it-IT" sz="1800" i="1" dirty="0" smtClean="0"/>
              <a:t>« </a:t>
            </a:r>
            <a:r>
              <a:rPr lang="it-IT" sz="1800" i="1" dirty="0"/>
              <a:t>gli orribili giganti, cui minaccia</a:t>
            </a:r>
            <a:br>
              <a:rPr lang="it-IT" sz="1800" i="1" dirty="0"/>
            </a:br>
            <a:r>
              <a:rPr lang="it-IT" sz="1800" i="1" dirty="0"/>
              <a:t>Giove del cielo ancora quando tuona! »</a:t>
            </a:r>
          </a:p>
          <a:p>
            <a:pPr marL="0" indent="0">
              <a:buNone/>
            </a:pPr>
            <a:endParaRPr lang="it-IT" dirty="0"/>
          </a:p>
          <a:p>
            <a:pPr marL="0" indent="0">
              <a:buNone/>
            </a:pPr>
            <a:endParaRPr lang="it-IT" dirty="0"/>
          </a:p>
        </p:txBody>
      </p:sp>
      <p:sp>
        <p:nvSpPr>
          <p:cNvPr id="4" name="Segnaposto contenuto 3"/>
          <p:cNvSpPr>
            <a:spLocks noGrp="1"/>
          </p:cNvSpPr>
          <p:nvPr>
            <p:ph sz="half" idx="2"/>
          </p:nvPr>
        </p:nvSpPr>
        <p:spPr>
          <a:xfrm>
            <a:off x="4357686" y="1357298"/>
            <a:ext cx="4329114" cy="5214974"/>
          </a:xfrm>
        </p:spPr>
        <p:txBody>
          <a:bodyPr>
            <a:noAutofit/>
          </a:bodyPr>
          <a:lstStyle/>
          <a:p>
            <a:pPr marL="0" indent="0" algn="just">
              <a:buNone/>
            </a:pPr>
            <a:r>
              <a:rPr lang="it-IT" sz="1400" dirty="0" smtClean="0"/>
              <a:t>Dante commette un’altra imperfezione quando parla dei Giganti, in particolare di </a:t>
            </a:r>
            <a:r>
              <a:rPr lang="it-IT" sz="1400" dirty="0" err="1" smtClean="0"/>
              <a:t>Nembrot</a:t>
            </a:r>
            <a:r>
              <a:rPr lang="it-IT" sz="1400" dirty="0" smtClean="0"/>
              <a:t> che al Poeta appare alto 25 metri e </a:t>
            </a:r>
            <a:r>
              <a:rPr lang="it-IT" sz="1400" dirty="0" smtClean="0"/>
              <a:t>che</a:t>
            </a:r>
            <a:r>
              <a:rPr lang="it-IT" sz="1400" dirty="0" smtClean="0"/>
              <a:t> </a:t>
            </a:r>
            <a:r>
              <a:rPr lang="it-IT" sz="1400" dirty="0" smtClean="0"/>
              <a:t>descrive in modo tale da farci pensare </a:t>
            </a:r>
            <a:r>
              <a:rPr lang="it-IT" sz="1400" dirty="0"/>
              <a:t>che il </a:t>
            </a:r>
            <a:r>
              <a:rPr lang="it-IT" sz="1400" dirty="0" smtClean="0"/>
              <a:t>suo corpo abbia </a:t>
            </a:r>
            <a:r>
              <a:rPr lang="it-IT" sz="1400" dirty="0"/>
              <a:t>le stesse fattezze e le stesse proporzioni di un uomo </a:t>
            </a:r>
            <a:r>
              <a:rPr lang="it-IT" sz="1400" dirty="0" smtClean="0"/>
              <a:t>normale, </a:t>
            </a:r>
            <a:r>
              <a:rPr lang="it-IT" sz="1400" dirty="0" smtClean="0"/>
              <a:t>solo tredici </a:t>
            </a:r>
            <a:r>
              <a:rPr lang="it-IT" sz="1400" dirty="0"/>
              <a:t>volte più </a:t>
            </a:r>
            <a:r>
              <a:rPr lang="it-IT" sz="1400" dirty="0" smtClean="0"/>
              <a:t>alto. </a:t>
            </a:r>
            <a:r>
              <a:rPr lang="it-IT" sz="1400" dirty="0"/>
              <a:t>C</a:t>
            </a:r>
            <a:r>
              <a:rPr lang="it-IT" sz="1400" dirty="0" smtClean="0"/>
              <a:t>iò </a:t>
            </a:r>
            <a:r>
              <a:rPr lang="it-IT" sz="1400" dirty="0"/>
              <a:t>è </a:t>
            </a:r>
            <a:r>
              <a:rPr lang="it-IT" sz="1400" dirty="0" smtClean="0"/>
              <a:t>impossibile; infatti </a:t>
            </a:r>
            <a:r>
              <a:rPr lang="it-IT" sz="1400" dirty="0"/>
              <a:t>il volume del colosso </a:t>
            </a:r>
            <a:r>
              <a:rPr lang="it-IT" sz="1400" dirty="0" smtClean="0"/>
              <a:t>dovrebbe essere 2197 </a:t>
            </a:r>
            <a:r>
              <a:rPr lang="it-IT" sz="1400" dirty="0"/>
              <a:t>volte maggiore </a:t>
            </a:r>
            <a:r>
              <a:rPr lang="it-IT" sz="1400" dirty="0" smtClean="0"/>
              <a:t>di un uomo </a:t>
            </a:r>
            <a:r>
              <a:rPr lang="it-IT" sz="1400" dirty="0" smtClean="0"/>
              <a:t>normodotato. Inoltre possiamo </a:t>
            </a:r>
            <a:r>
              <a:rPr lang="it-IT" sz="1400" dirty="0"/>
              <a:t>pensare che la densità di muscoli, </a:t>
            </a:r>
            <a:r>
              <a:rPr lang="it-IT" sz="1400" dirty="0" smtClean="0"/>
              <a:t>ossa</a:t>
            </a:r>
            <a:r>
              <a:rPr lang="it-IT" sz="1400" dirty="0"/>
              <a:t> </a:t>
            </a:r>
            <a:r>
              <a:rPr lang="it-IT" sz="1400" dirty="0" smtClean="0"/>
              <a:t>e</a:t>
            </a:r>
            <a:r>
              <a:rPr lang="it-IT" sz="1400" dirty="0" smtClean="0"/>
              <a:t> organi </a:t>
            </a:r>
            <a:r>
              <a:rPr lang="it-IT" sz="1400" dirty="0"/>
              <a:t>sia la stessa nei due </a:t>
            </a:r>
            <a:r>
              <a:rPr lang="it-IT" sz="1400" dirty="0" err="1" smtClean="0"/>
              <a:t>individu</a:t>
            </a:r>
            <a:r>
              <a:rPr lang="it-IT" sz="1400" dirty="0" smtClean="0"/>
              <a:t>;, </a:t>
            </a:r>
            <a:r>
              <a:rPr lang="it-IT" sz="1400" dirty="0" smtClean="0"/>
              <a:t>quindi il </a:t>
            </a:r>
            <a:r>
              <a:rPr lang="it-IT" sz="1400" dirty="0"/>
              <a:t>gigante dantesco </a:t>
            </a:r>
            <a:r>
              <a:rPr lang="it-IT" sz="1400" dirty="0" smtClean="0"/>
              <a:t>dovrebbe avere</a:t>
            </a:r>
            <a:r>
              <a:rPr lang="it-IT" sz="1400" dirty="0" smtClean="0"/>
              <a:t> </a:t>
            </a:r>
            <a:r>
              <a:rPr lang="it-IT" sz="1400" dirty="0"/>
              <a:t>una massa 2197 superiore a quella di Dante. Ciò crea un grave problema, </a:t>
            </a:r>
            <a:r>
              <a:rPr lang="it-IT" sz="1400" dirty="0" smtClean="0"/>
              <a:t>perché le superfici del corpo sono aumentate solamente </a:t>
            </a:r>
            <a:r>
              <a:rPr lang="it-IT" sz="1400" dirty="0" smtClean="0"/>
              <a:t>di 169 </a:t>
            </a:r>
            <a:r>
              <a:rPr lang="it-IT" sz="1400" dirty="0" smtClean="0"/>
              <a:t>volte</a:t>
            </a:r>
            <a:r>
              <a:rPr lang="it-IT" sz="1400" dirty="0" smtClean="0"/>
              <a:t>. Dunque </a:t>
            </a:r>
            <a:r>
              <a:rPr lang="it-IT" sz="1400" dirty="0" err="1" smtClean="0"/>
              <a:t>Nembrot</a:t>
            </a:r>
            <a:r>
              <a:rPr lang="it-IT" sz="1400" dirty="0" smtClean="0"/>
              <a:t> </a:t>
            </a:r>
            <a:r>
              <a:rPr lang="it-IT" sz="1400" dirty="0"/>
              <a:t>è 2197 volte più pesante di Dante, ma le aree delle sezioni delle sue gambe sono aumentate solo di 169 volte, e </a:t>
            </a:r>
            <a:r>
              <a:rPr lang="it-IT" sz="1400" dirty="0" smtClean="0"/>
              <a:t>perciò</a:t>
            </a:r>
            <a:r>
              <a:rPr lang="it-IT" sz="1400" dirty="0" smtClean="0"/>
              <a:t> </a:t>
            </a:r>
            <a:r>
              <a:rPr lang="it-IT" sz="1400" dirty="0"/>
              <a:t>il gigante non potrebbe camminare. Potrebbe farlo solo se anche l'area della sezione delle sue gambe fosse </a:t>
            </a:r>
            <a:r>
              <a:rPr lang="it-IT" sz="1400" dirty="0" smtClean="0"/>
              <a:t>maggiore</a:t>
            </a:r>
            <a:r>
              <a:rPr lang="it-IT" sz="1400" dirty="0" smtClean="0"/>
              <a:t> </a:t>
            </a:r>
            <a:r>
              <a:rPr lang="it-IT" sz="1400" dirty="0"/>
              <a:t>di 2197 volte, ma p</a:t>
            </a:r>
            <a:r>
              <a:rPr lang="it-IT" sz="1400" dirty="0" smtClean="0"/>
              <a:t>er </a:t>
            </a:r>
            <a:r>
              <a:rPr lang="it-IT" sz="1400" dirty="0"/>
              <a:t>questo </a:t>
            </a:r>
            <a:r>
              <a:rPr lang="it-IT" sz="1400" dirty="0" err="1" smtClean="0"/>
              <a:t>Nembrot</a:t>
            </a:r>
            <a:r>
              <a:rPr lang="it-IT" sz="1400" dirty="0" smtClean="0"/>
              <a:t> e gli altri giganti dovrebbero </a:t>
            </a:r>
            <a:r>
              <a:rPr lang="it-IT" sz="1400" dirty="0"/>
              <a:t>avere i muscoli delle gambe così </a:t>
            </a:r>
            <a:r>
              <a:rPr lang="it-IT" sz="1400" dirty="0" smtClean="0"/>
              <a:t>sviluppati </a:t>
            </a:r>
            <a:r>
              <a:rPr lang="it-IT" sz="1400" dirty="0"/>
              <a:t>che i loro arti inferiori sarebbero di tre volte e mezzo più larghi rispetto ai </a:t>
            </a:r>
            <a:r>
              <a:rPr lang="it-IT" sz="1400" dirty="0" smtClean="0"/>
              <a:t>nostri</a:t>
            </a:r>
            <a:r>
              <a:rPr lang="it-IT" sz="1400" dirty="0" smtClean="0"/>
              <a:t>, tanto che a</a:t>
            </a:r>
            <a:r>
              <a:rPr lang="it-IT" sz="1400" dirty="0" smtClean="0"/>
              <a:t> </a:t>
            </a:r>
            <a:r>
              <a:rPr lang="it-IT" sz="1400" dirty="0"/>
              <a:t>Dante apparirebbero terribilmente </a:t>
            </a:r>
            <a:r>
              <a:rPr lang="it-IT" sz="1400" dirty="0" smtClean="0"/>
              <a:t>sproporzionati. </a:t>
            </a:r>
            <a:endParaRPr lang="it-IT" sz="1400" dirty="0"/>
          </a:p>
        </p:txBody>
      </p:sp>
    </p:spTree>
    <p:extLst>
      <p:ext uri="{BB962C8B-B14F-4D97-AF65-F5344CB8AC3E}">
        <p14:creationId xmlns="" xmlns:p14="http://schemas.microsoft.com/office/powerpoint/2010/main" xmlns:mv="urn:schemas-microsoft-com:mac:vml" xmlns:mc="http://schemas.openxmlformats.org/markup-compatibility/2006" val="7690291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1222"/>
          </a:xfrm>
        </p:spPr>
        <p:txBody>
          <a:bodyPr>
            <a:noAutofit/>
          </a:bodyPr>
          <a:lstStyle/>
          <a:p>
            <a:r>
              <a:rPr lang="it-IT" sz="3600" dirty="0" smtClean="0">
                <a:solidFill>
                  <a:srgbClr val="FF0000"/>
                </a:solidFill>
              </a:rPr>
              <a:t>Le migliaia:</a:t>
            </a:r>
            <a:br>
              <a:rPr lang="it-IT" sz="3600" dirty="0" smtClean="0">
                <a:solidFill>
                  <a:srgbClr val="FF0000"/>
                </a:solidFill>
              </a:rPr>
            </a:br>
            <a:r>
              <a:rPr lang="it-IT" sz="3600" dirty="0" smtClean="0">
                <a:solidFill>
                  <a:srgbClr val="FF0000"/>
                </a:solidFill>
              </a:rPr>
              <a:t>la più grande unità di misura per Dante</a:t>
            </a:r>
            <a:endParaRPr lang="it-IT" sz="3600" dirty="0">
              <a:solidFill>
                <a:srgbClr val="FF0000"/>
              </a:solidFill>
            </a:endParaRPr>
          </a:p>
        </p:txBody>
      </p:sp>
      <p:sp>
        <p:nvSpPr>
          <p:cNvPr id="3" name="Segnaposto contenuto 2"/>
          <p:cNvSpPr>
            <a:spLocks noGrp="1"/>
          </p:cNvSpPr>
          <p:nvPr>
            <p:ph sz="half" idx="1"/>
          </p:nvPr>
        </p:nvSpPr>
        <p:spPr>
          <a:xfrm>
            <a:off x="457200" y="1285860"/>
            <a:ext cx="4038600" cy="4840303"/>
          </a:xfrm>
        </p:spPr>
        <p:txBody>
          <a:bodyPr>
            <a:noAutofit/>
          </a:bodyPr>
          <a:lstStyle/>
          <a:p>
            <a:pPr marL="0" indent="0">
              <a:buNone/>
            </a:pPr>
            <a:r>
              <a:rPr lang="it-IT" sz="1400" b="1" dirty="0" smtClean="0">
                <a:solidFill>
                  <a:srgbClr val="000090"/>
                </a:solidFill>
              </a:rPr>
              <a:t>Inf</a:t>
            </a:r>
            <a:r>
              <a:rPr lang="it-IT" sz="1400" b="1" dirty="0">
                <a:solidFill>
                  <a:srgbClr val="000090"/>
                </a:solidFill>
              </a:rPr>
              <a:t>. VIII, </a:t>
            </a:r>
            <a:r>
              <a:rPr lang="it-IT" sz="1400" b="1" dirty="0" smtClean="0">
                <a:solidFill>
                  <a:srgbClr val="000090"/>
                </a:solidFill>
              </a:rPr>
              <a:t>82-85</a:t>
            </a:r>
            <a:endParaRPr lang="it-IT" sz="1400" b="1" dirty="0">
              <a:solidFill>
                <a:srgbClr val="000090"/>
              </a:solidFill>
            </a:endParaRPr>
          </a:p>
          <a:p>
            <a:pPr marL="0" indent="0">
              <a:buNone/>
            </a:pPr>
            <a:r>
              <a:rPr lang="it-IT" sz="1200" i="1" dirty="0" smtClean="0"/>
              <a:t>« </a:t>
            </a:r>
            <a:r>
              <a:rPr lang="it-IT" sz="1200" i="1" dirty="0"/>
              <a:t>Io vidi </a:t>
            </a:r>
            <a:r>
              <a:rPr lang="it-IT" sz="1200" b="1" i="1" dirty="0">
                <a:solidFill>
                  <a:srgbClr val="FFFF00"/>
                </a:solidFill>
              </a:rPr>
              <a:t>più di mille </a:t>
            </a:r>
            <a:r>
              <a:rPr lang="it-IT" sz="1200" i="1" dirty="0"/>
              <a:t>in su le porte</a:t>
            </a:r>
            <a:br>
              <a:rPr lang="it-IT" sz="1200" i="1" dirty="0"/>
            </a:br>
            <a:r>
              <a:rPr lang="it-IT" sz="1200" i="1" dirty="0"/>
              <a:t>da ciel piovuti, che stizzosamente</a:t>
            </a:r>
            <a:br>
              <a:rPr lang="it-IT" sz="1200" i="1" dirty="0"/>
            </a:br>
            <a:r>
              <a:rPr lang="it-IT" sz="1200" i="1" dirty="0" err="1"/>
              <a:t>dicean</a:t>
            </a:r>
            <a:r>
              <a:rPr lang="it-IT" sz="1200" i="1" dirty="0"/>
              <a:t>: «Chi è costui che </a:t>
            </a:r>
            <a:r>
              <a:rPr lang="it-IT" sz="1200" i="1" dirty="0" err="1"/>
              <a:t>sanza</a:t>
            </a:r>
            <a:r>
              <a:rPr lang="it-IT" sz="1200" i="1" dirty="0"/>
              <a:t> morte</a:t>
            </a:r>
            <a:br>
              <a:rPr lang="it-IT" sz="1200" i="1" dirty="0"/>
            </a:br>
            <a:r>
              <a:rPr lang="it-IT" sz="1200" i="1" dirty="0"/>
              <a:t>va per lo regno de la morta gente</a:t>
            </a:r>
            <a:r>
              <a:rPr lang="it-IT" sz="1200" i="1" dirty="0" smtClean="0"/>
              <a:t>?»</a:t>
            </a:r>
            <a:endParaRPr lang="it-IT" sz="1100" b="1" dirty="0" smtClean="0">
              <a:solidFill>
                <a:srgbClr val="0000FF"/>
              </a:solidFill>
            </a:endParaRPr>
          </a:p>
          <a:p>
            <a:pPr marL="0" indent="0">
              <a:buNone/>
            </a:pPr>
            <a:r>
              <a:rPr lang="it-IT" sz="1400" b="1" dirty="0" smtClean="0">
                <a:solidFill>
                  <a:srgbClr val="000090"/>
                </a:solidFill>
              </a:rPr>
              <a:t>Inf</a:t>
            </a:r>
            <a:r>
              <a:rPr lang="it-IT" sz="1400" b="1" dirty="0">
                <a:solidFill>
                  <a:srgbClr val="000090"/>
                </a:solidFill>
              </a:rPr>
              <a:t>. XXXI, </a:t>
            </a:r>
            <a:r>
              <a:rPr lang="it-IT" sz="1400" b="1" dirty="0" smtClean="0">
                <a:solidFill>
                  <a:srgbClr val="000090"/>
                </a:solidFill>
              </a:rPr>
              <a:t>115-118</a:t>
            </a:r>
            <a:endParaRPr lang="it-IT" sz="1400" b="1" dirty="0">
              <a:solidFill>
                <a:srgbClr val="000090"/>
              </a:solidFill>
            </a:endParaRPr>
          </a:p>
          <a:p>
            <a:pPr marL="0" indent="0">
              <a:buNone/>
            </a:pPr>
            <a:r>
              <a:rPr lang="it-IT" sz="1200" i="1" dirty="0" smtClean="0"/>
              <a:t>« </a:t>
            </a:r>
            <a:r>
              <a:rPr lang="it-IT" sz="1200" i="1" dirty="0"/>
              <a:t>O tu che ne la fortunata valle</a:t>
            </a:r>
            <a:br>
              <a:rPr lang="it-IT" sz="1200" i="1" dirty="0"/>
            </a:br>
            <a:r>
              <a:rPr lang="it-IT" sz="1200" i="1" dirty="0"/>
              <a:t>che fece </a:t>
            </a:r>
            <a:r>
              <a:rPr lang="it-IT" sz="1200" i="1" dirty="0" err="1"/>
              <a:t>Scipïon</a:t>
            </a:r>
            <a:r>
              <a:rPr lang="it-IT" sz="1200" i="1" dirty="0"/>
              <a:t> di gloria reda,</a:t>
            </a:r>
            <a:br>
              <a:rPr lang="it-IT" sz="1200" i="1" dirty="0"/>
            </a:br>
            <a:r>
              <a:rPr lang="it-IT" sz="1200" i="1" dirty="0"/>
              <a:t>quand' </a:t>
            </a:r>
            <a:r>
              <a:rPr lang="it-IT" sz="1200" i="1" dirty="0" err="1"/>
              <a:t>Anibàl</a:t>
            </a:r>
            <a:r>
              <a:rPr lang="it-IT" sz="1200" i="1" dirty="0"/>
              <a:t> co' suoi diede le spalle,</a:t>
            </a:r>
            <a:br>
              <a:rPr lang="it-IT" sz="1200" i="1" dirty="0"/>
            </a:br>
            <a:r>
              <a:rPr lang="it-IT" sz="1200" i="1" dirty="0"/>
              <a:t>recasti già </a:t>
            </a:r>
            <a:r>
              <a:rPr lang="it-IT" sz="1200" b="1" i="1" dirty="0">
                <a:solidFill>
                  <a:srgbClr val="FFFF00"/>
                </a:solidFill>
              </a:rPr>
              <a:t>mille</a:t>
            </a:r>
            <a:r>
              <a:rPr lang="it-IT" sz="1200" i="1" dirty="0"/>
              <a:t> leon per preda </a:t>
            </a:r>
            <a:r>
              <a:rPr lang="it-IT" sz="1200" i="1" dirty="0" smtClean="0"/>
              <a:t>»</a:t>
            </a:r>
          </a:p>
          <a:p>
            <a:pPr marL="0" indent="0">
              <a:buNone/>
            </a:pPr>
            <a:r>
              <a:rPr lang="it-IT" sz="1400" b="1" dirty="0" smtClean="0">
                <a:solidFill>
                  <a:srgbClr val="000090"/>
                </a:solidFill>
              </a:rPr>
              <a:t>Inf</a:t>
            </a:r>
            <a:r>
              <a:rPr lang="it-IT" sz="1400" b="1" dirty="0">
                <a:solidFill>
                  <a:srgbClr val="000090"/>
                </a:solidFill>
              </a:rPr>
              <a:t>. XXXII, </a:t>
            </a:r>
            <a:r>
              <a:rPr lang="it-IT" sz="1400" b="1" dirty="0" smtClean="0">
                <a:solidFill>
                  <a:srgbClr val="000090"/>
                </a:solidFill>
              </a:rPr>
              <a:t>70-72</a:t>
            </a:r>
            <a:endParaRPr lang="it-IT" sz="1400" b="1" dirty="0">
              <a:solidFill>
                <a:srgbClr val="000090"/>
              </a:solidFill>
            </a:endParaRPr>
          </a:p>
          <a:p>
            <a:pPr marL="0" indent="0">
              <a:buNone/>
            </a:pPr>
            <a:r>
              <a:rPr lang="it-IT" sz="1100" dirty="0" smtClean="0"/>
              <a:t> </a:t>
            </a:r>
            <a:r>
              <a:rPr lang="it-IT" sz="1200" i="1" dirty="0" smtClean="0"/>
              <a:t>« </a:t>
            </a:r>
            <a:r>
              <a:rPr lang="it-IT" sz="1200" i="1" dirty="0"/>
              <a:t>Poscia </a:t>
            </a:r>
            <a:r>
              <a:rPr lang="it-IT" sz="1200" i="1" dirty="0" err="1"/>
              <a:t>vid</a:t>
            </a:r>
            <a:r>
              <a:rPr lang="it-IT" sz="1200" i="1" dirty="0"/>
              <a:t>' io </a:t>
            </a:r>
            <a:r>
              <a:rPr lang="it-IT" sz="1200" b="1" i="1" dirty="0">
                <a:solidFill>
                  <a:srgbClr val="FFFF00"/>
                </a:solidFill>
              </a:rPr>
              <a:t>mille</a:t>
            </a:r>
            <a:r>
              <a:rPr lang="it-IT" sz="1200" i="1" dirty="0"/>
              <a:t> visi cagnazzi</a:t>
            </a:r>
            <a:br>
              <a:rPr lang="it-IT" sz="1200" i="1" dirty="0"/>
            </a:br>
            <a:r>
              <a:rPr lang="it-IT" sz="1200" i="1" dirty="0"/>
              <a:t>fatti per freddo; onde mi vien </a:t>
            </a:r>
            <a:r>
              <a:rPr lang="it-IT" sz="1200" i="1" dirty="0" err="1"/>
              <a:t>riprezzo</a:t>
            </a:r>
            <a:r>
              <a:rPr lang="it-IT" sz="1200" i="1" dirty="0"/>
              <a:t>,</a:t>
            </a:r>
            <a:br>
              <a:rPr lang="it-IT" sz="1200" i="1" dirty="0"/>
            </a:br>
            <a:r>
              <a:rPr lang="it-IT" sz="1200" i="1" dirty="0"/>
              <a:t>e verrà sempre, de' gelati guazzi </a:t>
            </a:r>
            <a:r>
              <a:rPr lang="it-IT" sz="1200" i="1" dirty="0" smtClean="0"/>
              <a:t>»</a:t>
            </a:r>
            <a:endParaRPr lang="it-IT" sz="1100" b="1" dirty="0" smtClean="0">
              <a:solidFill>
                <a:srgbClr val="0000FF"/>
              </a:solidFill>
            </a:endParaRPr>
          </a:p>
          <a:p>
            <a:pPr marL="0" indent="0">
              <a:buNone/>
            </a:pPr>
            <a:r>
              <a:rPr lang="it-IT" sz="1400" b="1" dirty="0" err="1" smtClean="0">
                <a:solidFill>
                  <a:srgbClr val="000090"/>
                </a:solidFill>
              </a:rPr>
              <a:t>Purg</a:t>
            </a:r>
            <a:r>
              <a:rPr lang="it-IT" sz="1400" b="1" dirty="0">
                <a:solidFill>
                  <a:srgbClr val="000090"/>
                </a:solidFill>
              </a:rPr>
              <a:t>. XXXI, </a:t>
            </a:r>
            <a:r>
              <a:rPr lang="it-IT" sz="1400" b="1" dirty="0" smtClean="0">
                <a:solidFill>
                  <a:srgbClr val="000090"/>
                </a:solidFill>
              </a:rPr>
              <a:t>118-120</a:t>
            </a:r>
            <a:endParaRPr lang="it-IT" sz="1400" b="1" dirty="0">
              <a:solidFill>
                <a:srgbClr val="000090"/>
              </a:solidFill>
            </a:endParaRPr>
          </a:p>
          <a:p>
            <a:pPr marL="0" indent="0">
              <a:buNone/>
            </a:pPr>
            <a:r>
              <a:rPr lang="it-IT" sz="1100" i="1" dirty="0" smtClean="0"/>
              <a:t>« </a:t>
            </a:r>
            <a:r>
              <a:rPr lang="it-IT" sz="1100" b="1" i="1" dirty="0">
                <a:solidFill>
                  <a:srgbClr val="FFFF00"/>
                </a:solidFill>
              </a:rPr>
              <a:t>Mille</a:t>
            </a:r>
            <a:r>
              <a:rPr lang="it-IT" sz="1100" i="1" dirty="0"/>
              <a:t> disiri più che fiamma caldi</a:t>
            </a:r>
            <a:br>
              <a:rPr lang="it-IT" sz="1100" i="1" dirty="0"/>
            </a:br>
            <a:r>
              <a:rPr lang="it-IT" sz="1100" i="1" dirty="0" err="1"/>
              <a:t>strinsermi</a:t>
            </a:r>
            <a:r>
              <a:rPr lang="it-IT" sz="1100" i="1" dirty="0"/>
              <a:t> li occhi a li occhi rilucenti,</a:t>
            </a:r>
            <a:br>
              <a:rPr lang="it-IT" sz="1100" i="1" dirty="0"/>
            </a:br>
            <a:r>
              <a:rPr lang="it-IT" sz="1100" i="1" dirty="0"/>
              <a:t>che pur sopra 'l grifone </a:t>
            </a:r>
            <a:r>
              <a:rPr lang="it-IT" sz="1100" i="1" dirty="0" err="1"/>
              <a:t>stavan</a:t>
            </a:r>
            <a:r>
              <a:rPr lang="it-IT" sz="1100" i="1" dirty="0"/>
              <a:t> saldi </a:t>
            </a:r>
            <a:r>
              <a:rPr lang="it-IT" sz="1100" i="1" dirty="0" smtClean="0"/>
              <a:t>»</a:t>
            </a:r>
            <a:endParaRPr lang="it-IT" sz="1100" dirty="0" smtClean="0"/>
          </a:p>
          <a:p>
            <a:pPr marL="0" indent="0">
              <a:buNone/>
            </a:pPr>
            <a:r>
              <a:rPr lang="it-IT" sz="1400" b="1" dirty="0" smtClean="0">
                <a:solidFill>
                  <a:srgbClr val="000090"/>
                </a:solidFill>
              </a:rPr>
              <a:t>Par</a:t>
            </a:r>
            <a:r>
              <a:rPr lang="it-IT" sz="1400" b="1" dirty="0">
                <a:solidFill>
                  <a:srgbClr val="000090"/>
                </a:solidFill>
              </a:rPr>
              <a:t>. XXXI, </a:t>
            </a:r>
            <a:r>
              <a:rPr lang="it-IT" sz="1400" b="1" dirty="0" smtClean="0">
                <a:solidFill>
                  <a:srgbClr val="000090"/>
                </a:solidFill>
              </a:rPr>
              <a:t>130-132</a:t>
            </a:r>
            <a:endParaRPr lang="it-IT" sz="1400" b="1" dirty="0">
              <a:solidFill>
                <a:srgbClr val="000090"/>
              </a:solidFill>
            </a:endParaRPr>
          </a:p>
          <a:p>
            <a:pPr marL="0" indent="0">
              <a:buNone/>
            </a:pPr>
            <a:r>
              <a:rPr lang="it-IT" sz="1200" i="1" dirty="0" smtClean="0"/>
              <a:t> « </a:t>
            </a:r>
            <a:r>
              <a:rPr lang="it-IT" sz="1200" i="1" dirty="0"/>
              <a:t>E a quel mezzo, con le penne sparte,</a:t>
            </a:r>
            <a:br>
              <a:rPr lang="it-IT" sz="1200" i="1" dirty="0"/>
            </a:br>
            <a:r>
              <a:rPr lang="it-IT" sz="1200" i="1" dirty="0" err="1"/>
              <a:t>vid</a:t>
            </a:r>
            <a:r>
              <a:rPr lang="it-IT" sz="1200" i="1" dirty="0"/>
              <a:t>' io </a:t>
            </a:r>
            <a:r>
              <a:rPr lang="it-IT" sz="1200" b="1" i="1" dirty="0">
                <a:solidFill>
                  <a:srgbClr val="FFFF00"/>
                </a:solidFill>
              </a:rPr>
              <a:t>più di mille </a:t>
            </a:r>
            <a:r>
              <a:rPr lang="it-IT" sz="1200" i="1" dirty="0"/>
              <a:t>angeli festanti,</a:t>
            </a:r>
            <a:br>
              <a:rPr lang="it-IT" sz="1200" i="1" dirty="0"/>
            </a:br>
            <a:r>
              <a:rPr lang="it-IT" sz="1200" i="1" dirty="0"/>
              <a:t>ciascun distinto di fulgore e d'arte </a:t>
            </a:r>
            <a:r>
              <a:rPr lang="it-IT" sz="1200" i="1" dirty="0" smtClean="0"/>
              <a:t>»</a:t>
            </a:r>
            <a:endParaRPr lang="it-IT" sz="1200" b="1" i="1" dirty="0">
              <a:solidFill>
                <a:srgbClr val="0000FF"/>
              </a:solidFill>
            </a:endParaRPr>
          </a:p>
        </p:txBody>
      </p:sp>
      <p:sp>
        <p:nvSpPr>
          <p:cNvPr id="4" name="Segnaposto contenuto 3"/>
          <p:cNvSpPr>
            <a:spLocks noGrp="1"/>
          </p:cNvSpPr>
          <p:nvPr>
            <p:ph sz="half" idx="2"/>
          </p:nvPr>
        </p:nvSpPr>
        <p:spPr/>
        <p:txBody>
          <a:bodyPr>
            <a:noAutofit/>
          </a:bodyPr>
          <a:lstStyle/>
          <a:p>
            <a:pPr marL="0" indent="0" algn="just">
              <a:buNone/>
            </a:pPr>
            <a:r>
              <a:rPr lang="it-IT" sz="1800" dirty="0"/>
              <a:t>Dante non va mai al di là del concetto di migliaia. Nell'intera </a:t>
            </a:r>
            <a:r>
              <a:rPr lang="it-IT" sz="1800" i="1" dirty="0"/>
              <a:t>Commedia</a:t>
            </a:r>
            <a:r>
              <a:rPr lang="it-IT" sz="1800" dirty="0"/>
              <a:t> </a:t>
            </a:r>
            <a:r>
              <a:rPr lang="it-IT" sz="1800" dirty="0" smtClean="0"/>
              <a:t>non si </a:t>
            </a:r>
            <a:r>
              <a:rPr lang="it-IT" sz="1800" dirty="0" smtClean="0"/>
              <a:t>troverà </a:t>
            </a:r>
            <a:r>
              <a:rPr lang="it-IT" sz="1800" dirty="0"/>
              <a:t>mai il concetto di "milione" o di "miliardo", in perfetta sintonia con la mentalità medioevale, ancora legata alla numerazione romana. In latino infatti non esiste un termine specifico per indicare i milioni, i miliardi, e così via: </a:t>
            </a:r>
            <a:r>
              <a:rPr lang="it-IT" sz="1800" dirty="0" smtClean="0"/>
              <a:t> per </a:t>
            </a:r>
            <a:r>
              <a:rPr lang="it-IT" sz="1800" dirty="0"/>
              <a:t>indicare il numero "un milione" gli antichi Romani dicevano "</a:t>
            </a:r>
            <a:r>
              <a:rPr lang="it-IT" sz="1800" dirty="0" err="1"/>
              <a:t>decies</a:t>
            </a:r>
            <a:r>
              <a:rPr lang="it-IT" sz="1800" dirty="0"/>
              <a:t> centena milia", cioè "dieci centinaia di migliaia". </a:t>
            </a:r>
            <a:r>
              <a:rPr lang="it-IT" sz="1800" dirty="0" smtClean="0"/>
              <a:t> </a:t>
            </a:r>
            <a:r>
              <a:rPr lang="it-IT" sz="1800" dirty="0" smtClean="0"/>
              <a:t>C</a:t>
            </a:r>
            <a:r>
              <a:rPr lang="it-IT" sz="1800" dirty="0" smtClean="0"/>
              <a:t>osì </a:t>
            </a:r>
            <a:r>
              <a:rPr lang="it-IT" sz="1800" dirty="0" smtClean="0"/>
              <a:t>Dante con “mille” o “più di mille” indica genericamente </a:t>
            </a:r>
            <a:r>
              <a:rPr lang="it-IT" sz="1800" dirty="0"/>
              <a:t>"un numero </a:t>
            </a:r>
            <a:r>
              <a:rPr lang="it-IT" sz="1800" dirty="0" smtClean="0"/>
              <a:t>enorme”. </a:t>
            </a:r>
          </a:p>
          <a:p>
            <a:pPr marL="0" indent="0" algn="just">
              <a:buNone/>
            </a:pPr>
            <a:endParaRPr lang="it-IT" sz="1800" dirty="0"/>
          </a:p>
        </p:txBody>
      </p:sp>
    </p:spTree>
    <p:extLst>
      <p:ext uri="{BB962C8B-B14F-4D97-AF65-F5344CB8AC3E}">
        <p14:creationId xmlns="" xmlns:p14="http://schemas.microsoft.com/office/powerpoint/2010/main" xmlns:mv="urn:schemas-microsoft-com:mac:vml" xmlns:mc="http://schemas.openxmlformats.org/markup-compatibility/2006" val="27708875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fontScale="90000"/>
          </a:bodyPr>
          <a:lstStyle/>
          <a:p>
            <a:r>
              <a:rPr lang="it-IT" dirty="0" smtClean="0">
                <a:solidFill>
                  <a:srgbClr val="FF0000"/>
                </a:solidFill>
              </a:rPr>
              <a:t>Bibliografia e </a:t>
            </a:r>
            <a:r>
              <a:rPr lang="it-IT" dirty="0" err="1" smtClean="0">
                <a:solidFill>
                  <a:srgbClr val="FF0000"/>
                </a:solidFill>
              </a:rPr>
              <a:t>sitografia</a:t>
            </a:r>
            <a:endParaRPr lang="it-IT" dirty="0">
              <a:solidFill>
                <a:srgbClr val="FF0000"/>
              </a:solidFill>
            </a:endParaRPr>
          </a:p>
        </p:txBody>
      </p:sp>
      <p:sp>
        <p:nvSpPr>
          <p:cNvPr id="3" name="Segnaposto contenuto 2"/>
          <p:cNvSpPr>
            <a:spLocks noGrp="1"/>
          </p:cNvSpPr>
          <p:nvPr>
            <p:ph sz="half" idx="1"/>
          </p:nvPr>
        </p:nvSpPr>
        <p:spPr>
          <a:xfrm>
            <a:off x="457200" y="1052736"/>
            <a:ext cx="8229600" cy="5073427"/>
          </a:xfrm>
        </p:spPr>
        <p:txBody>
          <a:bodyPr>
            <a:normAutofit/>
          </a:bodyPr>
          <a:lstStyle/>
          <a:p>
            <a:pPr marL="0" indent="0">
              <a:buFont typeface="Courier New"/>
              <a:buChar char="o"/>
            </a:pPr>
            <a:r>
              <a:rPr lang="it-IT" dirty="0" smtClean="0"/>
              <a:t> Dante Alighieri, </a:t>
            </a:r>
            <a:r>
              <a:rPr lang="it-IT" i="1" dirty="0" smtClean="0"/>
              <a:t>La Divina Commedia</a:t>
            </a:r>
          </a:p>
          <a:p>
            <a:pPr marL="0" indent="0">
              <a:buFont typeface="Courier New"/>
              <a:buChar char="o"/>
            </a:pPr>
            <a:r>
              <a:rPr lang="it-IT" dirty="0" smtClean="0"/>
              <a:t> L’aritmetica </a:t>
            </a:r>
            <a:r>
              <a:rPr lang="it-IT" sz="1800" dirty="0" smtClean="0"/>
              <a:t>(</a:t>
            </a:r>
            <a:r>
              <a:rPr lang="it-IT" sz="1800" dirty="0" smtClean="0">
                <a:hlinkClick r:id="rId2"/>
              </a:rPr>
              <a:t>http://it.wikipedia.org/wiki/Aritmetica</a:t>
            </a:r>
            <a:r>
              <a:rPr lang="it-IT" sz="1800" dirty="0" smtClean="0"/>
              <a:t>)</a:t>
            </a:r>
          </a:p>
          <a:p>
            <a:pPr marL="0" indent="0">
              <a:buFont typeface="Courier New"/>
              <a:buChar char="o"/>
            </a:pPr>
            <a:r>
              <a:rPr lang="it-IT" dirty="0" smtClean="0"/>
              <a:t> Storia dell’aritmetica </a:t>
            </a:r>
            <a:r>
              <a:rPr lang="it-IT" sz="1800" dirty="0" smtClean="0"/>
              <a:t>(</a:t>
            </a:r>
            <a:r>
              <a:rPr lang="it-IT" sz="1800" dirty="0" smtClean="0">
                <a:solidFill>
                  <a:schemeClr val="accent3"/>
                </a:solidFill>
                <a:hlinkClick r:id="rId2"/>
              </a:rPr>
              <a:t>http://it.wikipedia.org/wiki/Aritmetica#Storia</a:t>
            </a:r>
            <a:r>
              <a:rPr lang="it-IT" sz="1800" dirty="0" smtClean="0"/>
              <a:t>)</a:t>
            </a:r>
          </a:p>
          <a:p>
            <a:pPr marL="0" indent="0">
              <a:buFont typeface="Courier New"/>
              <a:buChar char="o"/>
            </a:pPr>
            <a:r>
              <a:rPr lang="it-IT" dirty="0" smtClean="0"/>
              <a:t> Dispense scolastiche </a:t>
            </a:r>
            <a:r>
              <a:rPr lang="it-IT" sz="1800" dirty="0" smtClean="0"/>
              <a:t>(</a:t>
            </a:r>
            <a:r>
              <a:rPr lang="it-IT" sz="1800" i="1" dirty="0" smtClean="0">
                <a:solidFill>
                  <a:schemeClr val="accent3"/>
                </a:solidFill>
              </a:rPr>
              <a:t>Divina Commedia: </a:t>
            </a:r>
            <a:r>
              <a:rPr lang="it-IT" sz="1800" dirty="0" smtClean="0">
                <a:solidFill>
                  <a:schemeClr val="accent3"/>
                </a:solidFill>
              </a:rPr>
              <a:t>l’Aritmetica</a:t>
            </a:r>
            <a:r>
              <a:rPr lang="it-IT" sz="1800" dirty="0" smtClean="0"/>
              <a:t>)</a:t>
            </a:r>
          </a:p>
          <a:p>
            <a:pPr marL="0" indent="0">
              <a:buNone/>
            </a:pPr>
            <a:endParaRPr lang="it-IT" dirty="0" smtClean="0"/>
          </a:p>
          <a:p>
            <a:pPr marL="0" indent="0">
              <a:buNone/>
            </a:pPr>
            <a:r>
              <a:rPr lang="it-IT" dirty="0" smtClean="0"/>
              <a:t>							AUTORE</a:t>
            </a:r>
          </a:p>
          <a:p>
            <a:pPr marL="0" indent="0" algn="ctr">
              <a:buNone/>
            </a:pPr>
            <a:r>
              <a:rPr lang="it-IT" dirty="0" smtClean="0"/>
              <a:t>	Silvia </a:t>
            </a:r>
            <a:r>
              <a:rPr lang="it-IT" dirty="0" err="1" smtClean="0"/>
              <a:t>Boscato</a:t>
            </a:r>
            <a:r>
              <a:rPr lang="it-IT" dirty="0" smtClean="0"/>
              <a:t> </a:t>
            </a:r>
            <a:r>
              <a:rPr lang="it-IT" dirty="0" smtClean="0"/>
              <a:t>-  Classe 3^ C1 </a:t>
            </a:r>
          </a:p>
          <a:p>
            <a:pPr marL="0" indent="0" algn="ctr">
              <a:buNone/>
            </a:pPr>
            <a:r>
              <a:rPr lang="it-IT" dirty="0" smtClean="0"/>
              <a:t>ITI </a:t>
            </a:r>
            <a:r>
              <a:rPr lang="it-IT" dirty="0" smtClean="0"/>
              <a:t>“</a:t>
            </a:r>
            <a:r>
              <a:rPr lang="it-IT" dirty="0" err="1" smtClean="0"/>
              <a:t>V.E.MARZOTTO</a:t>
            </a:r>
            <a:r>
              <a:rPr lang="it-IT" dirty="0" smtClean="0"/>
              <a:t>” - Valdagno</a:t>
            </a:r>
          </a:p>
          <a:p>
            <a:pPr marL="0" indent="0" algn="ctr">
              <a:buNone/>
            </a:pPr>
            <a:r>
              <a:rPr lang="it-IT" dirty="0" err="1" smtClean="0"/>
              <a:t>a.s</a:t>
            </a:r>
            <a:r>
              <a:rPr lang="it-IT" dirty="0" smtClean="0"/>
              <a:t> 2012/2013</a:t>
            </a:r>
            <a:endParaRPr lang="it-IT" dirty="0"/>
          </a:p>
        </p:txBody>
      </p:sp>
    </p:spTree>
    <p:extLst>
      <p:ext uri="{BB962C8B-B14F-4D97-AF65-F5344CB8AC3E}">
        <p14:creationId xmlns="" xmlns:p14="http://schemas.microsoft.com/office/powerpoint/2010/main" xmlns:mv="urn:schemas-microsoft-com:mac:vml" xmlns:mc="http://schemas.openxmlformats.org/markup-compatibility/2006" val="3371679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143000"/>
          </a:xfrm>
        </p:spPr>
        <p:txBody>
          <a:bodyPr/>
          <a:lstStyle/>
          <a:p>
            <a:r>
              <a:rPr lang="it-IT" dirty="0" smtClean="0">
                <a:solidFill>
                  <a:srgbClr val="FF0000"/>
                </a:solidFill>
              </a:rPr>
              <a:t>L’aritmetica</a:t>
            </a:r>
            <a:endParaRPr lang="it-IT" dirty="0">
              <a:solidFill>
                <a:srgbClr val="FF0000"/>
              </a:solidFill>
            </a:endParaRPr>
          </a:p>
        </p:txBody>
      </p:sp>
      <p:sp>
        <p:nvSpPr>
          <p:cNvPr id="3" name="Segnaposto contenuto 2"/>
          <p:cNvSpPr>
            <a:spLocks noGrp="1"/>
          </p:cNvSpPr>
          <p:nvPr>
            <p:ph idx="1"/>
          </p:nvPr>
        </p:nvSpPr>
        <p:spPr>
          <a:xfrm>
            <a:off x="304800" y="980728"/>
            <a:ext cx="8623300" cy="5348634"/>
          </a:xfrm>
        </p:spPr>
        <p:txBody>
          <a:bodyPr>
            <a:noAutofit/>
          </a:bodyPr>
          <a:lstStyle/>
          <a:p>
            <a:pPr algn="just">
              <a:buNone/>
            </a:pPr>
            <a:r>
              <a:rPr lang="it-IT" sz="1800" dirty="0" smtClean="0"/>
              <a:t>L'aritmetica </a:t>
            </a:r>
            <a:r>
              <a:rPr lang="it-IT" sz="1800" dirty="0"/>
              <a:t>(dal greco "αριθμός", "numero"), è la branca più antica della matematica</a:t>
            </a:r>
            <a:r>
              <a:rPr lang="it-IT" sz="1800" dirty="0" smtClean="0"/>
              <a:t>,</a:t>
            </a:r>
          </a:p>
          <a:p>
            <a:pPr algn="just">
              <a:buNone/>
            </a:pPr>
            <a:r>
              <a:rPr lang="it-IT" sz="1800" dirty="0" smtClean="0"/>
              <a:t>che studia le proprietà elementari delle operazioni sui numeri. Ci si occupò di</a:t>
            </a:r>
          </a:p>
          <a:p>
            <a:pPr algn="just">
              <a:buNone/>
            </a:pPr>
            <a:r>
              <a:rPr lang="it-IT" sz="1800" dirty="0" smtClean="0"/>
              <a:t>aritmetica fin dalla preistoria per motivi pratici legati soprattutto alla caccia: la più antica</a:t>
            </a:r>
          </a:p>
          <a:p>
            <a:pPr algn="just">
              <a:buNone/>
            </a:pPr>
            <a:r>
              <a:rPr lang="it-IT" sz="1800" dirty="0" smtClean="0"/>
              <a:t>testimonianza è l’osso di </a:t>
            </a:r>
            <a:r>
              <a:rPr lang="it-IT" sz="1800" dirty="0" err="1" smtClean="0"/>
              <a:t>Ishango</a:t>
            </a:r>
            <a:r>
              <a:rPr lang="it-IT" sz="1800" dirty="0" smtClean="0"/>
              <a:t> datato tra il </a:t>
            </a:r>
            <a:r>
              <a:rPr lang="it-IT" sz="1800" dirty="0" smtClean="0"/>
              <a:t>20.000 </a:t>
            </a:r>
            <a:r>
              <a:rPr lang="it-IT" sz="1800" dirty="0" smtClean="0"/>
              <a:t>e il </a:t>
            </a:r>
            <a:r>
              <a:rPr lang="it-IT" sz="1800" dirty="0" smtClean="0"/>
              <a:t>18.000 </a:t>
            </a:r>
            <a:r>
              <a:rPr lang="it-IT" sz="1800" dirty="0" err="1" smtClean="0"/>
              <a:t>a.C</a:t>
            </a:r>
            <a:r>
              <a:rPr lang="it-IT" sz="1800" dirty="0" smtClean="0"/>
              <a:t>. </a:t>
            </a:r>
            <a:r>
              <a:rPr lang="it-IT" sz="1800" dirty="0" smtClean="0"/>
              <a:t>. Questo è dimostrato</a:t>
            </a:r>
          </a:p>
          <a:p>
            <a:pPr algn="just">
              <a:buNone/>
            </a:pPr>
            <a:r>
              <a:rPr lang="it-IT" sz="1800" dirty="0" smtClean="0"/>
              <a:t>dalla tavoletta di </a:t>
            </a:r>
            <a:r>
              <a:rPr lang="it-IT" sz="1800" dirty="0" err="1" smtClean="0"/>
              <a:t>Plimpton</a:t>
            </a:r>
            <a:r>
              <a:rPr lang="it-IT" sz="1800" dirty="0" smtClean="0"/>
              <a:t> 322, la quale contiene una lista di terne pitagoriche che </a:t>
            </a:r>
          </a:p>
          <a:p>
            <a:pPr algn="just">
              <a:buNone/>
            </a:pPr>
            <a:r>
              <a:rPr lang="it-IT" sz="1800" dirty="0" smtClean="0"/>
              <a:t>dimostrano l’esistenza di conoscenze matematiche già </a:t>
            </a:r>
            <a:r>
              <a:rPr lang="it-IT" sz="1800" dirty="0" smtClean="0"/>
              <a:t>al tempo. Quest’ultime ebbero un </a:t>
            </a:r>
          </a:p>
          <a:p>
            <a:pPr algn="just">
              <a:buNone/>
            </a:pPr>
            <a:r>
              <a:rPr lang="it-IT" sz="1800" dirty="0" smtClean="0"/>
              <a:t>ulteriore sviluppo quando, con il teorema di Pitagora,  si scoprirono i numeri irrazionali</a:t>
            </a:r>
          </a:p>
          <a:p>
            <a:pPr algn="just">
              <a:buNone/>
            </a:pPr>
            <a:r>
              <a:rPr lang="it-IT" sz="1800" dirty="0" smtClean="0"/>
              <a:t>come </a:t>
            </a:r>
            <a:r>
              <a:rPr lang="it-IT" sz="1800" dirty="0" smtClean="0"/>
              <a:t>√2: si pensava che essi rovinassero la rappresentazione razionale del mondo </a:t>
            </a:r>
          </a:p>
          <a:p>
            <a:pPr algn="just">
              <a:buNone/>
            </a:pPr>
            <a:r>
              <a:rPr lang="it-IT" sz="1800" dirty="0" smtClean="0"/>
              <a:t>predicata da Pitagora di </a:t>
            </a:r>
            <a:r>
              <a:rPr lang="it-IT" sz="1800" dirty="0" err="1" smtClean="0"/>
              <a:t>Samo</a:t>
            </a:r>
            <a:r>
              <a:rPr lang="it-IT" sz="1800" dirty="0" smtClean="0"/>
              <a:t>.</a:t>
            </a:r>
            <a:endParaRPr lang="it-IT" sz="1800" dirty="0" smtClean="0"/>
          </a:p>
          <a:p>
            <a:pPr algn="just">
              <a:buNone/>
            </a:pPr>
            <a:r>
              <a:rPr lang="it-IT" sz="1800" dirty="0" smtClean="0"/>
              <a:t>Per ovviare alle difficoltà di calcolo dovute ai numeri </a:t>
            </a:r>
          </a:p>
          <a:p>
            <a:pPr algn="just">
              <a:buNone/>
            </a:pPr>
            <a:r>
              <a:rPr lang="it-IT" sz="1800" dirty="0" smtClean="0"/>
              <a:t>i</a:t>
            </a:r>
            <a:r>
              <a:rPr lang="it-IT" sz="1800" dirty="0" smtClean="0"/>
              <a:t>rrazionali </a:t>
            </a:r>
            <a:r>
              <a:rPr lang="it-IT" sz="1800" dirty="0" smtClean="0"/>
              <a:t>con la notazione greca e romana, venne introdotta</a:t>
            </a:r>
          </a:p>
          <a:p>
            <a:pPr algn="just">
              <a:buNone/>
            </a:pPr>
            <a:r>
              <a:rPr lang="it-IT" sz="1800" dirty="0" smtClean="0"/>
              <a:t>quella </a:t>
            </a:r>
            <a:r>
              <a:rPr lang="it-IT" sz="1800" dirty="0" smtClean="0"/>
              <a:t>araba, </a:t>
            </a:r>
            <a:r>
              <a:rPr lang="it-IT" sz="1800" dirty="0" smtClean="0"/>
              <a:t>caratterizzata dalla notazione esponenziale e</a:t>
            </a:r>
          </a:p>
          <a:p>
            <a:pPr algn="just">
              <a:buNone/>
            </a:pPr>
            <a:r>
              <a:rPr lang="it-IT" sz="1800" dirty="0" smtClean="0"/>
              <a:t>dalle 10 cifre (</a:t>
            </a:r>
            <a:r>
              <a:rPr lang="it-IT" sz="1800" dirty="0" err="1" smtClean="0"/>
              <a:t>0</a:t>
            </a:r>
            <a:r>
              <a:rPr lang="it-IT" sz="1800" dirty="0" smtClean="0"/>
              <a:t> compreso). In Europa tale metodo di calcolo</a:t>
            </a:r>
          </a:p>
          <a:p>
            <a:pPr algn="just">
              <a:buNone/>
            </a:pPr>
            <a:r>
              <a:rPr lang="it-IT" sz="1800" dirty="0" smtClean="0"/>
              <a:t>fu introdotto da </a:t>
            </a:r>
            <a:r>
              <a:rPr lang="it-IT" sz="1800" dirty="0" err="1" smtClean="0"/>
              <a:t>Gerbert</a:t>
            </a:r>
            <a:r>
              <a:rPr lang="it-IT" sz="1800" dirty="0" smtClean="0"/>
              <a:t> d’</a:t>
            </a:r>
            <a:r>
              <a:rPr lang="it-IT" sz="1800" dirty="0" err="1" smtClean="0"/>
              <a:t>Aurillac</a:t>
            </a:r>
            <a:r>
              <a:rPr lang="it-IT" sz="1800" dirty="0" smtClean="0"/>
              <a:t> e da Leonardo Fibonacci</a:t>
            </a:r>
          </a:p>
          <a:p>
            <a:pPr algn="just">
              <a:buNone/>
            </a:pPr>
            <a:r>
              <a:rPr lang="it-IT" sz="1800" dirty="0" smtClean="0"/>
              <a:t>(nel </a:t>
            </a:r>
            <a:r>
              <a:rPr lang="it-IT" sz="1800" dirty="0" smtClean="0"/>
              <a:t>suo </a:t>
            </a:r>
            <a:r>
              <a:rPr lang="it-IT" sz="1800" i="1" dirty="0" err="1" smtClean="0"/>
              <a:t>Liber</a:t>
            </a:r>
            <a:r>
              <a:rPr lang="it-IT" sz="1800" i="1" dirty="0" smtClean="0"/>
              <a:t> </a:t>
            </a:r>
            <a:r>
              <a:rPr lang="it-IT" sz="1800" i="1" dirty="0" err="1" smtClean="0"/>
              <a:t>Abaci</a:t>
            </a:r>
            <a:r>
              <a:rPr lang="it-IT" sz="1800" dirty="0" smtClean="0"/>
              <a:t>). </a:t>
            </a:r>
            <a:endParaRPr lang="it-IT" sz="1800" dirty="0" smtClean="0"/>
          </a:p>
          <a:p>
            <a:pPr algn="just">
              <a:buNone/>
            </a:pPr>
            <a:r>
              <a:rPr lang="it-IT" sz="1800" dirty="0" smtClean="0"/>
              <a:t>Dante era ancora in parte legato alla numerazione romana</a:t>
            </a:r>
          </a:p>
          <a:p>
            <a:pPr algn="just">
              <a:buNone/>
            </a:pPr>
            <a:r>
              <a:rPr lang="it-IT" sz="1800" dirty="0" smtClean="0"/>
              <a:t>e questo lo si può notare in alcuni passi del </a:t>
            </a:r>
            <a:r>
              <a:rPr lang="it-IT" sz="1800" dirty="0" smtClean="0"/>
              <a:t>Purgatorio</a:t>
            </a:r>
            <a:r>
              <a:rPr lang="it-IT" sz="1800" dirty="0" smtClean="0"/>
              <a:t>.</a:t>
            </a:r>
            <a:endParaRPr lang="it-IT" sz="1800" dirty="0"/>
          </a:p>
        </p:txBody>
      </p:sp>
      <p:pic>
        <p:nvPicPr>
          <p:cNvPr id="4" name="Immagine 3" descr="Unknown-2.jpeg"/>
          <p:cNvPicPr>
            <a:picLocks noChangeAspect="1"/>
          </p:cNvPicPr>
          <p:nvPr/>
        </p:nvPicPr>
        <p:blipFill>
          <a:blip r:embed="rId2"/>
          <a:stretch>
            <a:fillRect/>
          </a:stretch>
        </p:blipFill>
        <p:spPr>
          <a:xfrm>
            <a:off x="6117091" y="3704677"/>
            <a:ext cx="2832100" cy="28702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marL="3944938" indent="-3944938"/>
            <a:r>
              <a:rPr lang="it-IT" dirty="0" smtClean="0">
                <a:solidFill>
                  <a:srgbClr val="FF0000"/>
                </a:solidFill>
              </a:rPr>
              <a:t>Le stelle</a:t>
            </a:r>
            <a:endParaRPr lang="it-IT" dirty="0">
              <a:solidFill>
                <a:srgbClr val="FF0000"/>
              </a:solidFill>
            </a:endParaRPr>
          </a:p>
        </p:txBody>
      </p:sp>
      <p:sp>
        <p:nvSpPr>
          <p:cNvPr id="7" name="Segnaposto testo 6"/>
          <p:cNvSpPr>
            <a:spLocks noGrp="1"/>
          </p:cNvSpPr>
          <p:nvPr>
            <p:ph type="body" idx="1"/>
          </p:nvPr>
        </p:nvSpPr>
        <p:spPr>
          <a:xfrm>
            <a:off x="457200" y="1535113"/>
            <a:ext cx="4040188" cy="639762"/>
          </a:xfrm>
        </p:spPr>
        <p:txBody>
          <a:bodyPr/>
          <a:lstStyle/>
          <a:p>
            <a:r>
              <a:rPr lang="it-IT" dirty="0" err="1" smtClean="0">
                <a:solidFill>
                  <a:srgbClr val="000090"/>
                </a:solidFill>
              </a:rPr>
              <a:t>Purg</a:t>
            </a:r>
            <a:r>
              <a:rPr lang="it-IT" dirty="0" smtClean="0">
                <a:solidFill>
                  <a:srgbClr val="000090"/>
                </a:solidFill>
              </a:rPr>
              <a:t>. </a:t>
            </a:r>
            <a:r>
              <a:rPr lang="it-IT" dirty="0" err="1" smtClean="0">
                <a:solidFill>
                  <a:srgbClr val="000090"/>
                </a:solidFill>
              </a:rPr>
              <a:t>XXXIII</a:t>
            </a:r>
            <a:r>
              <a:rPr lang="it-IT" dirty="0" smtClean="0">
                <a:solidFill>
                  <a:srgbClr val="000090"/>
                </a:solidFill>
              </a:rPr>
              <a:t>, </a:t>
            </a:r>
            <a:r>
              <a:rPr lang="it-IT" dirty="0" smtClean="0">
                <a:solidFill>
                  <a:srgbClr val="000090"/>
                </a:solidFill>
              </a:rPr>
              <a:t>40-45</a:t>
            </a:r>
            <a:endParaRPr lang="it-IT" dirty="0">
              <a:solidFill>
                <a:srgbClr val="000090"/>
              </a:solidFill>
            </a:endParaRPr>
          </a:p>
        </p:txBody>
      </p:sp>
      <p:sp>
        <p:nvSpPr>
          <p:cNvPr id="8" name="Segnaposto contenuto 7"/>
          <p:cNvSpPr>
            <a:spLocks noGrp="1"/>
          </p:cNvSpPr>
          <p:nvPr>
            <p:ph sz="half" idx="2"/>
          </p:nvPr>
        </p:nvSpPr>
        <p:spPr>
          <a:xfrm>
            <a:off x="457200" y="2174875"/>
            <a:ext cx="4040188" cy="2473326"/>
          </a:xfrm>
        </p:spPr>
        <p:txBody>
          <a:bodyPr>
            <a:noAutofit/>
          </a:bodyPr>
          <a:lstStyle/>
          <a:p>
            <a:pPr>
              <a:buNone/>
            </a:pPr>
            <a:r>
              <a:rPr lang="it-IT" sz="1800" i="1" dirty="0" smtClean="0"/>
              <a:t>« </a:t>
            </a:r>
            <a:r>
              <a:rPr lang="it-IT" sz="1800" i="1" dirty="0"/>
              <a:t>Io </a:t>
            </a:r>
            <a:r>
              <a:rPr lang="it-IT" sz="1800" i="1" dirty="0" err="1"/>
              <a:t>veggio</a:t>
            </a:r>
            <a:r>
              <a:rPr lang="it-IT" sz="1800" i="1" dirty="0"/>
              <a:t> certamente, e però il narro</a:t>
            </a:r>
            <a:r>
              <a:rPr lang="it-IT" sz="1800" i="1" dirty="0" smtClean="0"/>
              <a:t>,</a:t>
            </a:r>
          </a:p>
          <a:p>
            <a:pPr>
              <a:buNone/>
            </a:pPr>
            <a:r>
              <a:rPr lang="it-IT" sz="1800" i="1" dirty="0" smtClean="0"/>
              <a:t>a </a:t>
            </a:r>
            <a:r>
              <a:rPr lang="it-IT" sz="1800" i="1" dirty="0"/>
              <a:t>darne tempo già stelle propinque</a:t>
            </a:r>
            <a:r>
              <a:rPr lang="it-IT" sz="1800" i="1" dirty="0" smtClean="0"/>
              <a:t>,</a:t>
            </a:r>
          </a:p>
          <a:p>
            <a:pPr>
              <a:buNone/>
            </a:pPr>
            <a:r>
              <a:rPr lang="it-IT" sz="1800" i="1" dirty="0" err="1" smtClean="0"/>
              <a:t>secure</a:t>
            </a:r>
            <a:r>
              <a:rPr lang="it-IT" sz="1800" i="1" dirty="0"/>
              <a:t>d'ogn' intoppo e d'</a:t>
            </a:r>
            <a:r>
              <a:rPr lang="it-IT" sz="1800" i="1" dirty="0" err="1"/>
              <a:t>ogne</a:t>
            </a:r>
            <a:r>
              <a:rPr lang="it-IT" sz="1800" i="1" dirty="0"/>
              <a:t> sbarro</a:t>
            </a:r>
            <a:r>
              <a:rPr lang="it-IT" sz="1800" i="1" dirty="0" smtClean="0"/>
              <a:t>,</a:t>
            </a:r>
          </a:p>
          <a:p>
            <a:pPr>
              <a:buNone/>
            </a:pPr>
            <a:r>
              <a:rPr lang="it-IT" sz="1800" i="1" dirty="0" smtClean="0"/>
              <a:t>nel </a:t>
            </a:r>
            <a:r>
              <a:rPr lang="it-IT" sz="1800" i="1" dirty="0"/>
              <a:t>quale un cinquecento </a:t>
            </a:r>
            <a:r>
              <a:rPr lang="it-IT" sz="1800" i="1" dirty="0" err="1"/>
              <a:t>diece</a:t>
            </a:r>
            <a:r>
              <a:rPr lang="it-IT" sz="1800" i="1" dirty="0"/>
              <a:t> e cinque</a:t>
            </a:r>
            <a:r>
              <a:rPr lang="it-IT" sz="1800" i="1" dirty="0" smtClean="0"/>
              <a:t>,</a:t>
            </a:r>
          </a:p>
          <a:p>
            <a:pPr>
              <a:buNone/>
            </a:pPr>
            <a:r>
              <a:rPr lang="it-IT" sz="1800" i="1" dirty="0" smtClean="0"/>
              <a:t>messo </a:t>
            </a:r>
            <a:r>
              <a:rPr lang="it-IT" sz="1800" i="1" dirty="0"/>
              <a:t>di Dio, </a:t>
            </a:r>
            <a:r>
              <a:rPr lang="it-IT" sz="1800" i="1" dirty="0" err="1"/>
              <a:t>anciderà</a:t>
            </a:r>
            <a:r>
              <a:rPr lang="it-IT" sz="1800" i="1" dirty="0"/>
              <a:t> la </a:t>
            </a:r>
            <a:r>
              <a:rPr lang="it-IT" sz="1800" i="1" dirty="0" err="1" smtClean="0"/>
              <a:t>fuia</a:t>
            </a:r>
            <a:endParaRPr lang="it-IT" sz="1800" i="1" dirty="0" smtClean="0"/>
          </a:p>
          <a:p>
            <a:pPr>
              <a:buNone/>
            </a:pPr>
            <a:r>
              <a:rPr lang="it-IT" sz="1800" i="1" dirty="0" smtClean="0"/>
              <a:t>con </a:t>
            </a:r>
            <a:r>
              <a:rPr lang="it-IT" sz="1800" i="1" dirty="0"/>
              <a:t>quel gigante che con lei delinque</a:t>
            </a:r>
            <a:r>
              <a:rPr lang="it-IT" sz="1800" i="1" dirty="0" smtClean="0"/>
              <a:t>&gt;&gt;</a:t>
            </a:r>
          </a:p>
          <a:p>
            <a:pPr>
              <a:buNone/>
            </a:pPr>
            <a:endParaRPr lang="it-IT" sz="1800" dirty="0" smtClean="0"/>
          </a:p>
          <a:p>
            <a:pPr>
              <a:buNone/>
            </a:pPr>
            <a:endParaRPr lang="it-IT" sz="1800" dirty="0" smtClean="0"/>
          </a:p>
          <a:p>
            <a:pPr>
              <a:buNone/>
            </a:pPr>
            <a:endParaRPr lang="it-IT" sz="1800" dirty="0" smtClean="0"/>
          </a:p>
          <a:p>
            <a:pPr>
              <a:buNone/>
            </a:pPr>
            <a:endParaRPr lang="it-IT" sz="1800" dirty="0" smtClean="0"/>
          </a:p>
          <a:p>
            <a:pPr>
              <a:buNone/>
            </a:pPr>
            <a:endParaRPr lang="it-IT" sz="1800" dirty="0" smtClean="0"/>
          </a:p>
          <a:p>
            <a:pPr>
              <a:buNone/>
            </a:pPr>
            <a:endParaRPr lang="it-IT" sz="1800" dirty="0"/>
          </a:p>
        </p:txBody>
      </p:sp>
      <p:sp>
        <p:nvSpPr>
          <p:cNvPr id="10" name="Segnaposto contenuto 9"/>
          <p:cNvSpPr>
            <a:spLocks noGrp="1"/>
          </p:cNvSpPr>
          <p:nvPr>
            <p:ph sz="quarter" idx="4"/>
          </p:nvPr>
        </p:nvSpPr>
        <p:spPr>
          <a:xfrm>
            <a:off x="4645025" y="1905000"/>
            <a:ext cx="4041775" cy="4149725"/>
          </a:xfrm>
        </p:spPr>
        <p:txBody>
          <a:bodyPr>
            <a:noAutofit/>
          </a:bodyPr>
          <a:lstStyle/>
          <a:p>
            <a:pPr>
              <a:buNone/>
            </a:pPr>
            <a:r>
              <a:rPr lang="it-IT" sz="1600" dirty="0" smtClean="0"/>
              <a:t>        </a:t>
            </a:r>
          </a:p>
          <a:p>
            <a:pPr algn="just">
              <a:buNone/>
            </a:pPr>
            <a:r>
              <a:rPr lang="it-IT" sz="1600" dirty="0" smtClean="0"/>
              <a:t> </a:t>
            </a:r>
            <a:r>
              <a:rPr lang="it-IT" sz="1600" dirty="0" smtClean="0"/>
              <a:t>      </a:t>
            </a:r>
            <a:r>
              <a:rPr lang="it-IT" sz="1600" dirty="0" smtClean="0"/>
              <a:t>Con </a:t>
            </a:r>
            <a:r>
              <a:rPr lang="it-IT" sz="1600" dirty="0"/>
              <a:t>questi versi Beatrice </a:t>
            </a:r>
            <a:r>
              <a:rPr lang="it-IT" sz="1600" dirty="0" smtClean="0"/>
              <a:t>vuol </a:t>
            </a:r>
            <a:r>
              <a:rPr lang="it-IT" sz="1600" dirty="0"/>
              <a:t>dire: io </a:t>
            </a:r>
            <a:r>
              <a:rPr lang="it-IT" sz="1600" dirty="0" smtClean="0"/>
              <a:t>vedo per </a:t>
            </a:r>
            <a:r>
              <a:rPr lang="it-IT" sz="1600" dirty="0"/>
              <a:t>certo che stanno per sorgere delle costellazioni, libere da ogni contrasto e da ogni impedimento umano, le quali annunceranno il sorgere di un messo </a:t>
            </a:r>
            <a:r>
              <a:rPr lang="it-IT" sz="1600" dirty="0" smtClean="0"/>
              <a:t>celeste</a:t>
            </a:r>
            <a:r>
              <a:rPr lang="it-IT" sz="1600" dirty="0" smtClean="0"/>
              <a:t> </a:t>
            </a:r>
            <a:r>
              <a:rPr lang="it-IT" sz="1600" dirty="0" smtClean="0"/>
              <a:t>che</a:t>
            </a:r>
            <a:r>
              <a:rPr lang="it-IT" sz="1600" dirty="0" smtClean="0"/>
              <a:t> </a:t>
            </a:r>
            <a:r>
              <a:rPr lang="it-IT" sz="1600" dirty="0"/>
              <a:t>ucciderà la prostituta ("fuia", letteralmente "ladra") e il gigante </a:t>
            </a:r>
            <a:r>
              <a:rPr lang="it-IT" sz="1600" dirty="0" smtClean="0"/>
              <a:t>visti </a:t>
            </a:r>
            <a:r>
              <a:rPr lang="it-IT" sz="1600" dirty="0" smtClean="0"/>
              <a:t>poco </a:t>
            </a:r>
            <a:r>
              <a:rPr lang="it-IT" sz="1600" dirty="0"/>
              <a:t>prima da Dante, simboli rispettivamente della Chiesa corrotta e del Re di Francia, traditori della vera Chiesa di Cristo e dell'Impero.</a:t>
            </a:r>
          </a:p>
          <a:p>
            <a:pPr algn="just">
              <a:buNone/>
            </a:pPr>
            <a:r>
              <a:rPr lang="it-IT" sz="1600" dirty="0" smtClean="0"/>
              <a:t>        Questo </a:t>
            </a:r>
            <a:r>
              <a:rPr lang="it-IT" sz="1600" dirty="0"/>
              <a:t>inviato del cielo è indicato con un nome enigmatico: cinquecentoquindici. </a:t>
            </a:r>
            <a:r>
              <a:rPr lang="it-IT" sz="1600" dirty="0" smtClean="0"/>
              <a:t> </a:t>
            </a:r>
            <a:r>
              <a:rPr lang="it-IT" sz="1600" dirty="0" smtClean="0"/>
              <a:t>Questo numero </a:t>
            </a:r>
            <a:r>
              <a:rPr lang="it-IT" sz="1600" dirty="0" smtClean="0"/>
              <a:t> </a:t>
            </a:r>
            <a:r>
              <a:rPr lang="it-IT" sz="1600" dirty="0"/>
              <a:t>richiama una nota citazione dell'Apocalisse</a:t>
            </a:r>
          </a:p>
        </p:txBody>
      </p:sp>
      <p:sp>
        <p:nvSpPr>
          <p:cNvPr id="12" name="CasellaDiTesto 11"/>
          <p:cNvSpPr txBox="1"/>
          <p:nvPr/>
        </p:nvSpPr>
        <p:spPr>
          <a:xfrm>
            <a:off x="457200" y="4286256"/>
            <a:ext cx="4040188" cy="1569660"/>
          </a:xfrm>
          <a:prstGeom prst="rect">
            <a:avLst/>
          </a:prstGeom>
          <a:noFill/>
        </p:spPr>
        <p:txBody>
          <a:bodyPr wrap="square" rtlCol="0">
            <a:spAutoFit/>
          </a:bodyPr>
          <a:lstStyle/>
          <a:p>
            <a:r>
              <a:rPr lang="it-IT" sz="2400" b="1" dirty="0" smtClean="0">
                <a:solidFill>
                  <a:srgbClr val="000090"/>
                </a:solidFill>
              </a:rPr>
              <a:t>Apocalisse (13, 18)</a:t>
            </a:r>
          </a:p>
          <a:p>
            <a:r>
              <a:rPr lang="it-IT" i="1" dirty="0" smtClean="0"/>
              <a:t>« Qui sta la sapienza. Chi ha intelligenza calcoli il numero della bestia: essa rappresenta un nome d'uomo. E tale cifra è seicentosessantasei. »</a:t>
            </a:r>
            <a:endParaRPr lang="it-IT"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1"/>
          <p:cNvSpPr>
            <a:spLocks noGrp="1"/>
          </p:cNvSpPr>
          <p:nvPr>
            <p:ph type="title"/>
          </p:nvPr>
        </p:nvSpPr>
        <p:spPr/>
        <p:txBody>
          <a:bodyPr/>
          <a:lstStyle/>
          <a:p>
            <a:r>
              <a:rPr lang="it-IT" dirty="0" smtClean="0">
                <a:solidFill>
                  <a:srgbClr val="FF0000"/>
                </a:solidFill>
              </a:rPr>
              <a:t>La Trinità</a:t>
            </a:r>
            <a:endParaRPr lang="it-IT" dirty="0">
              <a:solidFill>
                <a:srgbClr val="FF0000"/>
              </a:solidFill>
            </a:endParaRPr>
          </a:p>
        </p:txBody>
      </p:sp>
      <p:sp>
        <p:nvSpPr>
          <p:cNvPr id="13" name="Segnaposto testo 12"/>
          <p:cNvSpPr>
            <a:spLocks noGrp="1"/>
          </p:cNvSpPr>
          <p:nvPr>
            <p:ph type="body" idx="1"/>
          </p:nvPr>
        </p:nvSpPr>
        <p:spPr>
          <a:xfrm>
            <a:off x="457200" y="2428868"/>
            <a:ext cx="4040188" cy="428628"/>
          </a:xfrm>
        </p:spPr>
        <p:txBody>
          <a:bodyPr>
            <a:normAutofit lnSpcReduction="10000"/>
          </a:bodyPr>
          <a:lstStyle/>
          <a:p>
            <a:r>
              <a:rPr lang="it-IT" dirty="0" smtClean="0">
                <a:solidFill>
                  <a:srgbClr val="000090"/>
                </a:solidFill>
              </a:rPr>
              <a:t>Par</a:t>
            </a:r>
            <a:r>
              <a:rPr lang="it-IT" dirty="0" smtClean="0">
                <a:solidFill>
                  <a:srgbClr val="000090"/>
                </a:solidFill>
              </a:rPr>
              <a:t>. XIV, </a:t>
            </a:r>
            <a:r>
              <a:rPr lang="it-IT" dirty="0" smtClean="0">
                <a:solidFill>
                  <a:srgbClr val="000090"/>
                </a:solidFill>
              </a:rPr>
              <a:t>28-30</a:t>
            </a:r>
            <a:endParaRPr lang="it-IT" dirty="0">
              <a:solidFill>
                <a:srgbClr val="000090"/>
              </a:solidFill>
            </a:endParaRPr>
          </a:p>
        </p:txBody>
      </p:sp>
      <p:sp>
        <p:nvSpPr>
          <p:cNvPr id="10" name="Segnaposto contenuto 9"/>
          <p:cNvSpPr>
            <a:spLocks noGrp="1"/>
          </p:cNvSpPr>
          <p:nvPr>
            <p:ph sz="half" idx="2"/>
          </p:nvPr>
        </p:nvSpPr>
        <p:spPr>
          <a:xfrm>
            <a:off x="0" y="2857496"/>
            <a:ext cx="4876800" cy="2071702"/>
          </a:xfrm>
        </p:spPr>
        <p:txBody>
          <a:bodyPr>
            <a:normAutofit/>
          </a:bodyPr>
          <a:lstStyle/>
          <a:p>
            <a:pPr>
              <a:buNone/>
            </a:pPr>
            <a:r>
              <a:rPr lang="it-IT" sz="2000" dirty="0" smtClean="0"/>
              <a:t>     </a:t>
            </a:r>
            <a:r>
              <a:rPr lang="it-IT" sz="2000" i="1" dirty="0" smtClean="0"/>
              <a:t>«</a:t>
            </a:r>
            <a:r>
              <a:rPr lang="it-IT" sz="2000" i="1" dirty="0" smtClean="0"/>
              <a:t>Quell' uno e due e tre che sempre vive</a:t>
            </a:r>
            <a:br>
              <a:rPr lang="it-IT" sz="2000" i="1" dirty="0" smtClean="0"/>
            </a:br>
            <a:r>
              <a:rPr lang="it-IT" sz="2000" i="1" dirty="0" smtClean="0"/>
              <a:t>e regna sempre in tre e 'n due e 'n uno,</a:t>
            </a:r>
            <a:br>
              <a:rPr lang="it-IT" sz="2000" i="1" dirty="0" smtClean="0"/>
            </a:br>
            <a:r>
              <a:rPr lang="it-IT" sz="2000" i="1" dirty="0" smtClean="0"/>
              <a:t>non </a:t>
            </a:r>
            <a:r>
              <a:rPr lang="it-IT" sz="2000" i="1" dirty="0" err="1" smtClean="0"/>
              <a:t>circunscritto</a:t>
            </a:r>
            <a:r>
              <a:rPr lang="it-IT" sz="2000" i="1" dirty="0" smtClean="0"/>
              <a:t>, e tutto </a:t>
            </a:r>
            <a:r>
              <a:rPr lang="it-IT" sz="2000" i="1" dirty="0" err="1" smtClean="0"/>
              <a:t>circuscrive</a:t>
            </a:r>
            <a:r>
              <a:rPr lang="it-IT" sz="2000" i="1" dirty="0" smtClean="0"/>
              <a:t>» </a:t>
            </a:r>
          </a:p>
          <a:p>
            <a:endParaRPr lang="it-IT" dirty="0"/>
          </a:p>
        </p:txBody>
      </p:sp>
      <p:sp>
        <p:nvSpPr>
          <p:cNvPr id="15" name="Segnaposto contenuto 14"/>
          <p:cNvSpPr>
            <a:spLocks noGrp="1"/>
          </p:cNvSpPr>
          <p:nvPr>
            <p:ph sz="quarter" idx="4"/>
          </p:nvPr>
        </p:nvSpPr>
        <p:spPr>
          <a:xfrm>
            <a:off x="4645025" y="1828800"/>
            <a:ext cx="4041775" cy="4297363"/>
          </a:xfrm>
        </p:spPr>
        <p:txBody>
          <a:bodyPr>
            <a:normAutofit fontScale="85000" lnSpcReduction="10000"/>
          </a:bodyPr>
          <a:lstStyle/>
          <a:p>
            <a:pPr algn="just">
              <a:buNone/>
            </a:pPr>
            <a:r>
              <a:rPr lang="it-IT" dirty="0" smtClean="0"/>
              <a:t>     </a:t>
            </a:r>
            <a:r>
              <a:rPr lang="it-IT" dirty="0" smtClean="0"/>
              <a:t> Dio </a:t>
            </a:r>
            <a:r>
              <a:rPr lang="it-IT" dirty="0" smtClean="0"/>
              <a:t>è Colui che vive e regna sempre essendo una Sostanza (la Divinità), due Nature (l'umana e la divina nella persona di Cristo) e tre Persone: Padre, Figlio e Spirito Santo. </a:t>
            </a:r>
          </a:p>
          <a:p>
            <a:pPr algn="just">
              <a:buNone/>
            </a:pPr>
            <a:r>
              <a:rPr lang="it-IT" dirty="0" smtClean="0"/>
              <a:t>      La figura retorica presente nei versi 28-30 (Par. XIV)  prende il nome di chiasmo, crescente prima e decrescente poi e </a:t>
            </a:r>
            <a:r>
              <a:rPr lang="it-IT" dirty="0" smtClean="0"/>
              <a:t>“</a:t>
            </a:r>
            <a:r>
              <a:rPr lang="it-IT" dirty="0" smtClean="0"/>
              <a:t>danno l’impressione, di una pienezza di perfezione che in se stessa si esaurisce e su se stessa ritorna come un circolo</a:t>
            </a:r>
            <a:r>
              <a:rPr lang="it-IT" dirty="0" smtClean="0"/>
              <a:t>“ (</a:t>
            </a:r>
            <a:r>
              <a:rPr lang="it-IT" dirty="0" err="1" smtClean="0"/>
              <a:t>M.Porena</a:t>
            </a:r>
            <a:r>
              <a:rPr lang="it-IT" dirty="0" smtClean="0"/>
              <a:t>)</a:t>
            </a:r>
            <a:r>
              <a:rPr lang="it-IT" dirty="0" smtClean="0"/>
              <a:t>. </a:t>
            </a: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Gli insiemi numerici</a:t>
            </a:r>
            <a:endParaRPr lang="it-IT" dirty="0">
              <a:solidFill>
                <a:srgbClr val="FF0000"/>
              </a:solidFill>
            </a:endParaRPr>
          </a:p>
        </p:txBody>
      </p:sp>
      <p:sp>
        <p:nvSpPr>
          <p:cNvPr id="3" name="Segnaposto testo 2"/>
          <p:cNvSpPr>
            <a:spLocks noGrp="1"/>
          </p:cNvSpPr>
          <p:nvPr>
            <p:ph type="body" idx="1"/>
          </p:nvPr>
        </p:nvSpPr>
        <p:spPr>
          <a:xfrm>
            <a:off x="457200" y="2428869"/>
            <a:ext cx="4040188" cy="571504"/>
          </a:xfrm>
        </p:spPr>
        <p:txBody>
          <a:bodyPr/>
          <a:lstStyle/>
          <a:p>
            <a:r>
              <a:rPr lang="it-IT" dirty="0" smtClean="0">
                <a:solidFill>
                  <a:srgbClr val="000090"/>
                </a:solidFill>
              </a:rPr>
              <a:t>Par</a:t>
            </a:r>
            <a:r>
              <a:rPr lang="it-IT" dirty="0" smtClean="0">
                <a:solidFill>
                  <a:srgbClr val="000090"/>
                </a:solidFill>
              </a:rPr>
              <a:t>. XV, </a:t>
            </a:r>
            <a:r>
              <a:rPr lang="it-IT" dirty="0" smtClean="0">
                <a:solidFill>
                  <a:srgbClr val="000090"/>
                </a:solidFill>
              </a:rPr>
              <a:t>55-57</a:t>
            </a:r>
            <a:endParaRPr lang="it-IT" dirty="0">
              <a:solidFill>
                <a:srgbClr val="000090"/>
              </a:solidFill>
            </a:endParaRPr>
          </a:p>
        </p:txBody>
      </p:sp>
      <p:sp>
        <p:nvSpPr>
          <p:cNvPr id="4" name="Segnaposto contenuto 3"/>
          <p:cNvSpPr>
            <a:spLocks noGrp="1"/>
          </p:cNvSpPr>
          <p:nvPr>
            <p:ph sz="half" idx="2"/>
          </p:nvPr>
        </p:nvSpPr>
        <p:spPr>
          <a:xfrm>
            <a:off x="0" y="3000373"/>
            <a:ext cx="4497388" cy="4417220"/>
          </a:xfrm>
        </p:spPr>
        <p:txBody>
          <a:bodyPr>
            <a:normAutofit/>
          </a:bodyPr>
          <a:lstStyle/>
          <a:p>
            <a:pPr>
              <a:buNone/>
            </a:pPr>
            <a:r>
              <a:rPr lang="it-IT" sz="1800" i="1" dirty="0" smtClean="0"/>
              <a:t>       « Tu credi che a me tuo </a:t>
            </a:r>
            <a:r>
              <a:rPr lang="it-IT" sz="1800" i="1" dirty="0" err="1" smtClean="0"/>
              <a:t>pensier</a:t>
            </a:r>
            <a:r>
              <a:rPr lang="it-IT" sz="1800" i="1" dirty="0" smtClean="0"/>
              <a:t> </a:t>
            </a:r>
            <a:r>
              <a:rPr lang="it-IT" sz="1800" i="1" dirty="0" err="1" smtClean="0"/>
              <a:t>mei</a:t>
            </a:r>
            <a:r>
              <a:rPr lang="it-IT" sz="1800" i="1" dirty="0" smtClean="0"/>
              <a:t/>
            </a:r>
            <a:br>
              <a:rPr lang="it-IT" sz="1800" i="1" dirty="0" smtClean="0"/>
            </a:br>
            <a:r>
              <a:rPr lang="it-IT" sz="1800" i="1" dirty="0" smtClean="0"/>
              <a:t>da quel ch'è primo, così come </a:t>
            </a:r>
            <a:r>
              <a:rPr lang="it-IT" sz="1800" i="1" dirty="0" err="1" smtClean="0"/>
              <a:t>raia</a:t>
            </a:r>
            <a:r>
              <a:rPr lang="it-IT" sz="1800" i="1" dirty="0" smtClean="0"/>
              <a:t/>
            </a:r>
            <a:br>
              <a:rPr lang="it-IT" sz="1800" i="1" dirty="0" smtClean="0"/>
            </a:br>
            <a:r>
              <a:rPr lang="it-IT" sz="1800" i="1" dirty="0" smtClean="0"/>
              <a:t>dall'un</a:t>
            </a:r>
            <a:r>
              <a:rPr lang="it-IT" sz="1800" i="1" dirty="0" smtClean="0"/>
              <a:t>, se si conosce, il cinque e 'l sei » </a:t>
            </a:r>
            <a:endParaRPr lang="it-IT" sz="1800" i="1" dirty="0"/>
          </a:p>
        </p:txBody>
      </p:sp>
      <p:sp>
        <p:nvSpPr>
          <p:cNvPr id="5" name="Segnaposto testo 4"/>
          <p:cNvSpPr>
            <a:spLocks noGrp="1"/>
          </p:cNvSpPr>
          <p:nvPr>
            <p:ph type="body" sz="quarter" idx="3"/>
          </p:nvPr>
        </p:nvSpPr>
        <p:spPr>
          <a:xfrm>
            <a:off x="457200" y="1535113"/>
            <a:ext cx="8229600" cy="639762"/>
          </a:xfrm>
        </p:spPr>
        <p:txBody>
          <a:bodyPr>
            <a:normAutofit fontScale="70000" lnSpcReduction="20000"/>
          </a:bodyPr>
          <a:lstStyle/>
          <a:p>
            <a:pPr algn="just"/>
            <a:r>
              <a:rPr lang="it-IT" dirty="0" smtClean="0"/>
              <a:t>Dalla </a:t>
            </a:r>
            <a:r>
              <a:rPr lang="it-IT" dirty="0" smtClean="0"/>
              <a:t>preistoria fino ad oggi il concetto di numero ha subito parecchi ampliamenti. Oggi si conoscono </a:t>
            </a:r>
            <a:r>
              <a:rPr lang="it-IT" dirty="0" err="1" smtClean="0"/>
              <a:t>5</a:t>
            </a:r>
            <a:r>
              <a:rPr lang="it-IT" dirty="0" smtClean="0"/>
              <a:t> insiemi numerici, contenuti in quest’ordine l’uno nell’altro: </a:t>
            </a:r>
            <a:r>
              <a:rPr lang="it-IT" dirty="0" err="1" smtClean="0"/>
              <a:t>N</a:t>
            </a:r>
            <a:r>
              <a:rPr lang="it-IT" dirty="0" smtClean="0"/>
              <a:t>, </a:t>
            </a:r>
            <a:r>
              <a:rPr lang="it-IT" dirty="0" err="1" smtClean="0"/>
              <a:t>Z</a:t>
            </a:r>
            <a:r>
              <a:rPr lang="it-IT" dirty="0" smtClean="0"/>
              <a:t>, </a:t>
            </a:r>
            <a:r>
              <a:rPr lang="it-IT" dirty="0" err="1" smtClean="0"/>
              <a:t>Q</a:t>
            </a:r>
            <a:r>
              <a:rPr lang="it-IT" dirty="0" smtClean="0"/>
              <a:t>, </a:t>
            </a:r>
            <a:r>
              <a:rPr lang="it-IT" dirty="0" err="1" smtClean="0"/>
              <a:t>R</a:t>
            </a:r>
            <a:r>
              <a:rPr lang="it-IT" dirty="0" smtClean="0"/>
              <a:t>, C. </a:t>
            </a:r>
            <a:endParaRPr lang="it-IT" dirty="0"/>
          </a:p>
        </p:txBody>
      </p:sp>
      <p:sp>
        <p:nvSpPr>
          <p:cNvPr id="6" name="Segnaposto contenuto 5"/>
          <p:cNvSpPr>
            <a:spLocks noGrp="1"/>
          </p:cNvSpPr>
          <p:nvPr>
            <p:ph sz="quarter" idx="4"/>
          </p:nvPr>
        </p:nvSpPr>
        <p:spPr>
          <a:xfrm>
            <a:off x="4645025" y="2428868"/>
            <a:ext cx="4041775" cy="3714776"/>
          </a:xfrm>
        </p:spPr>
        <p:txBody>
          <a:bodyPr>
            <a:normAutofit fontScale="85000" lnSpcReduction="20000"/>
          </a:bodyPr>
          <a:lstStyle/>
          <a:p>
            <a:pPr algn="just">
              <a:buNone/>
            </a:pPr>
            <a:r>
              <a:rPr lang="it-IT" dirty="0" smtClean="0"/>
              <a:t>      Nei versi del </a:t>
            </a:r>
            <a:r>
              <a:rPr lang="it-IT" dirty="0" smtClean="0"/>
              <a:t>Paradiso </a:t>
            </a:r>
            <a:r>
              <a:rPr lang="it-IT" dirty="0" smtClean="0"/>
              <a:t>Dante crede che il suo pensiero </a:t>
            </a:r>
            <a:r>
              <a:rPr lang="it-IT" dirty="0" smtClean="0"/>
              <a:t>discenda </a:t>
            </a:r>
            <a:r>
              <a:rPr lang="it-IT" dirty="0" smtClean="0"/>
              <a:t>direttamente da Dio, così come dall’unità </a:t>
            </a:r>
            <a:r>
              <a:rPr lang="it-IT" dirty="0" smtClean="0"/>
              <a:t>derivano  </a:t>
            </a:r>
            <a:r>
              <a:rPr lang="it-IT" dirty="0" smtClean="0"/>
              <a:t>tutti gli altri numeri. </a:t>
            </a:r>
            <a:endParaRPr lang="it-IT" dirty="0" smtClean="0"/>
          </a:p>
          <a:p>
            <a:pPr algn="just">
              <a:buNone/>
            </a:pPr>
            <a:r>
              <a:rPr lang="it-IT" dirty="0" smtClean="0"/>
              <a:t> </a:t>
            </a:r>
            <a:r>
              <a:rPr lang="it-IT" dirty="0" smtClean="0"/>
              <a:t>     </a:t>
            </a:r>
            <a:r>
              <a:rPr lang="it-IT" dirty="0" smtClean="0"/>
              <a:t>Inoltre </a:t>
            </a:r>
            <a:r>
              <a:rPr lang="it-IT" dirty="0" smtClean="0"/>
              <a:t>tutti i beati, secondo lui, qualunque sia il grado della loro beatitudine, contemplano Dio nel quale, come in uno specchio, ogni pensiero umano si riflette prima ancora che venga pensato. Questa </a:t>
            </a:r>
            <a:r>
              <a:rPr lang="it-IT" dirty="0" smtClean="0"/>
              <a:t>similitudine </a:t>
            </a:r>
            <a:r>
              <a:rPr lang="it-IT" dirty="0" smtClean="0"/>
              <a:t>è l’anticipazione dei cinque </a:t>
            </a:r>
            <a:r>
              <a:rPr lang="it-IT" dirty="0" smtClean="0"/>
              <a:t>assiomi </a:t>
            </a:r>
            <a:r>
              <a:rPr lang="it-IT" dirty="0" smtClean="0"/>
              <a:t>di </a:t>
            </a:r>
            <a:r>
              <a:rPr lang="it-IT" dirty="0" err="1" smtClean="0"/>
              <a:t>Peano</a:t>
            </a:r>
            <a:r>
              <a:rPr lang="it-IT" dirty="0" smtClean="0"/>
              <a:t>.     </a:t>
            </a:r>
          </a:p>
          <a:p>
            <a:pPr>
              <a:buNone/>
            </a:pPr>
            <a:endParaRPr lang="it-IT" sz="1730" dirty="0" smtClean="0"/>
          </a:p>
          <a:p>
            <a:pPr>
              <a:buNone/>
            </a:pPr>
            <a:endParaRPr/>
          </a:p>
        </p:txBody>
      </p:sp>
      <p:pic>
        <p:nvPicPr>
          <p:cNvPr id="7" name="Immagine 6" descr="500px-Diagramma_di_Venn_dei_numeri.svg.png"/>
          <p:cNvPicPr>
            <a:picLocks noChangeAspect="1"/>
          </p:cNvPicPr>
          <p:nvPr/>
        </p:nvPicPr>
        <p:blipFill>
          <a:blip r:embed="rId2"/>
          <a:stretch>
            <a:fillRect/>
          </a:stretch>
        </p:blipFill>
        <p:spPr>
          <a:xfrm>
            <a:off x="1066800" y="3929066"/>
            <a:ext cx="2260600" cy="221457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I cinque </a:t>
            </a:r>
            <a:r>
              <a:rPr lang="it-IT" dirty="0" smtClean="0">
                <a:solidFill>
                  <a:srgbClr val="FF0000"/>
                </a:solidFill>
              </a:rPr>
              <a:t>assiomi </a:t>
            </a:r>
            <a:r>
              <a:rPr lang="it-IT" dirty="0" smtClean="0">
                <a:solidFill>
                  <a:srgbClr val="FF0000"/>
                </a:solidFill>
              </a:rPr>
              <a:t>di </a:t>
            </a:r>
            <a:r>
              <a:rPr lang="it-IT" dirty="0" err="1" smtClean="0">
                <a:solidFill>
                  <a:srgbClr val="FF0000"/>
                </a:solidFill>
              </a:rPr>
              <a:t>Peano</a:t>
            </a:r>
            <a:endParaRPr lang="it-IT" dirty="0">
              <a:solidFill>
                <a:srgbClr val="FF0000"/>
              </a:solidFill>
            </a:endParaRPr>
          </a:p>
        </p:txBody>
      </p:sp>
      <p:sp>
        <p:nvSpPr>
          <p:cNvPr id="7" name="Segnaposto contenuto 6"/>
          <p:cNvSpPr>
            <a:spLocks noGrp="1"/>
          </p:cNvSpPr>
          <p:nvPr>
            <p:ph idx="1"/>
          </p:nvPr>
        </p:nvSpPr>
        <p:spPr>
          <a:xfrm>
            <a:off x="457200" y="1417638"/>
            <a:ext cx="8229600" cy="4525963"/>
          </a:xfrm>
        </p:spPr>
        <p:txBody>
          <a:bodyPr>
            <a:noAutofit/>
          </a:bodyPr>
          <a:lstStyle/>
          <a:p>
            <a:pPr marL="0" indent="0" algn="just">
              <a:buNone/>
            </a:pPr>
            <a:r>
              <a:rPr lang="it-IT" sz="1800" dirty="0" smtClean="0"/>
              <a:t>1.   Esiste il numero naturale uno </a:t>
            </a:r>
          </a:p>
          <a:p>
            <a:pPr marL="0" indent="0" algn="just">
              <a:buNone/>
            </a:pPr>
            <a:r>
              <a:rPr lang="it-IT" sz="1800" dirty="0" smtClean="0"/>
              <a:t>2.   Ogni numero naturale ha un numero naturale ad esso successivo </a:t>
            </a:r>
          </a:p>
          <a:p>
            <a:pPr algn="just">
              <a:buNone/>
            </a:pPr>
            <a:r>
              <a:rPr lang="it-IT" sz="1800" dirty="0" smtClean="0"/>
              <a:t>3.   Numeri diversi hanno successivi diversi </a:t>
            </a:r>
          </a:p>
          <a:p>
            <a:pPr algn="just">
              <a:buNone/>
            </a:pPr>
            <a:r>
              <a:rPr lang="it-IT" sz="1800" dirty="0" smtClean="0"/>
              <a:t>4.   L'uno non è il successivo di alcun numero naturale </a:t>
            </a:r>
          </a:p>
          <a:p>
            <a:pPr algn="just">
              <a:buNone/>
            </a:pPr>
            <a:r>
              <a:rPr lang="it-IT" sz="1800" dirty="0" smtClean="0"/>
              <a:t>5.   Ogni insieme di numeri naturali che contenga l'uno e il successivo di ogni proprio elemento coincide con l'intero insieme </a:t>
            </a:r>
            <a:r>
              <a:rPr lang="it-IT" sz="1800" dirty="0" err="1" smtClean="0"/>
              <a:t>N</a:t>
            </a:r>
            <a:r>
              <a:rPr lang="it-IT" sz="1800" dirty="0" smtClean="0"/>
              <a:t> dei numeri naturali </a:t>
            </a:r>
          </a:p>
          <a:p>
            <a:pPr algn="just">
              <a:buNone/>
            </a:pPr>
            <a:r>
              <a:rPr lang="it-IT" sz="1800" dirty="0" smtClean="0"/>
              <a:t>     </a:t>
            </a:r>
          </a:p>
          <a:p>
            <a:pPr algn="just">
              <a:buNone/>
            </a:pPr>
            <a:r>
              <a:rPr lang="it-IT" sz="1800" dirty="0" smtClean="0"/>
              <a:t> </a:t>
            </a:r>
            <a:r>
              <a:rPr lang="it-IT" sz="1800" dirty="0" smtClean="0"/>
              <a:t>    </a:t>
            </a:r>
            <a:r>
              <a:rPr lang="it-IT" sz="1800" dirty="0" smtClean="0"/>
              <a:t> </a:t>
            </a:r>
            <a:r>
              <a:rPr lang="it-IT" sz="1800" dirty="0" smtClean="0"/>
              <a:t>Il quinto assioma è noto come principio di induzione ed è oggi molto usato in matematica. Un concetto simile è stato trovato da Dante nell’ </a:t>
            </a:r>
            <a:r>
              <a:rPr lang="it-IT" sz="1800" i="1" dirty="0" smtClean="0"/>
              <a:t>Ars Geometrica</a:t>
            </a:r>
            <a:r>
              <a:rPr lang="it-IT" sz="1800" dirty="0" smtClean="0"/>
              <a:t> di Severino </a:t>
            </a:r>
            <a:r>
              <a:rPr lang="it-IT" sz="1800" dirty="0" err="1" smtClean="0"/>
              <a:t>Boezio</a:t>
            </a:r>
            <a:r>
              <a:rPr lang="it-IT" sz="1800" dirty="0" smtClean="0"/>
              <a:t>: </a:t>
            </a:r>
            <a:r>
              <a:rPr lang="it-IT" sz="1800" i="1" dirty="0" smtClean="0"/>
              <a:t>«</a:t>
            </a:r>
            <a:r>
              <a:rPr lang="it-IT" sz="1800" i="1" dirty="0" err="1" smtClean="0"/>
              <a:t>Primusautemnumerus</a:t>
            </a:r>
            <a:r>
              <a:rPr lang="it-IT" sz="1800" i="1" dirty="0" smtClean="0"/>
              <a:t> est </a:t>
            </a:r>
            <a:r>
              <a:rPr lang="it-IT" sz="1800" i="1" dirty="0" err="1" smtClean="0"/>
              <a:t>binarius</a:t>
            </a:r>
            <a:r>
              <a:rPr lang="it-IT" sz="1800" i="1" dirty="0" smtClean="0"/>
              <a:t>; </a:t>
            </a:r>
            <a:r>
              <a:rPr lang="it-IT" sz="1800" i="1" dirty="0" err="1" smtClean="0"/>
              <a:t>unitasenim</a:t>
            </a:r>
            <a:r>
              <a:rPr lang="it-IT" sz="1800" i="1" dirty="0" smtClean="0"/>
              <a:t>...</a:t>
            </a:r>
            <a:r>
              <a:rPr lang="it-IT" sz="1800" i="1" dirty="0" err="1" smtClean="0"/>
              <a:t>numerus</a:t>
            </a:r>
            <a:r>
              <a:rPr lang="it-IT" sz="1800" i="1" dirty="0" smtClean="0"/>
              <a:t> non est, </a:t>
            </a:r>
            <a:r>
              <a:rPr lang="it-IT" sz="1800" i="1" dirty="0" err="1" smtClean="0"/>
              <a:t>sedfonsetorigonumerorum</a:t>
            </a:r>
            <a:r>
              <a:rPr lang="it-IT" sz="1800" i="1" dirty="0" smtClean="0"/>
              <a:t>».</a:t>
            </a:r>
          </a:p>
          <a:p>
            <a:pPr algn="just">
              <a:buNone/>
            </a:pPr>
            <a:r>
              <a:rPr lang="it-IT" sz="1800" dirty="0" smtClean="0"/>
              <a:t>       Dopo </a:t>
            </a:r>
            <a:r>
              <a:rPr lang="it-IT" sz="1800" dirty="0" err="1" smtClean="0"/>
              <a:t>Peano</a:t>
            </a:r>
            <a:r>
              <a:rPr lang="it-IT" sz="1800" dirty="0" smtClean="0"/>
              <a:t> nacque la teoria dei numeri, avviata da Pierre de </a:t>
            </a:r>
            <a:r>
              <a:rPr lang="it-IT" sz="1800" dirty="0" err="1" smtClean="0"/>
              <a:t>Fermat</a:t>
            </a:r>
            <a:r>
              <a:rPr lang="it-IT" sz="1800" dirty="0" smtClean="0"/>
              <a:t>, rispetto alla</a:t>
            </a:r>
            <a:r>
              <a:rPr lang="it-IT" sz="1800" dirty="0" smtClean="0"/>
              <a:t> </a:t>
            </a:r>
            <a:r>
              <a:rPr lang="it-IT" sz="1800" dirty="0" smtClean="0"/>
              <a:t>quale, ancora oggi, non sono stati risolti tutti i quesiti.     </a:t>
            </a:r>
            <a:endParaRPr lang="it-IT"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olo 19"/>
          <p:cNvSpPr>
            <a:spLocks noGrp="1"/>
          </p:cNvSpPr>
          <p:nvPr>
            <p:ph type="title"/>
          </p:nvPr>
        </p:nvSpPr>
        <p:spPr/>
        <p:txBody>
          <a:bodyPr/>
          <a:lstStyle/>
          <a:p>
            <a:r>
              <a:rPr lang="it-IT" dirty="0" smtClean="0">
                <a:solidFill>
                  <a:srgbClr val="FF0000"/>
                </a:solidFill>
              </a:rPr>
              <a:t>L’inferno dantesco secondo Galileo</a:t>
            </a:r>
            <a:endParaRPr lang="it-IT" dirty="0">
              <a:solidFill>
                <a:srgbClr val="FF0000"/>
              </a:solidFill>
            </a:endParaRPr>
          </a:p>
        </p:txBody>
      </p:sp>
      <p:sp>
        <p:nvSpPr>
          <p:cNvPr id="13" name="Segnaposto contenuto 12"/>
          <p:cNvSpPr>
            <a:spLocks noGrp="1"/>
          </p:cNvSpPr>
          <p:nvPr>
            <p:ph sz="half" idx="1"/>
          </p:nvPr>
        </p:nvSpPr>
        <p:spPr>
          <a:xfrm>
            <a:off x="228600" y="2071678"/>
            <a:ext cx="4631432" cy="4054485"/>
          </a:xfrm>
        </p:spPr>
        <p:txBody>
          <a:bodyPr>
            <a:normAutofit fontScale="85000" lnSpcReduction="10000"/>
          </a:bodyPr>
          <a:lstStyle/>
          <a:p>
            <a:pPr>
              <a:buNone/>
            </a:pPr>
            <a:r>
              <a:rPr lang="it-IT" sz="2400" b="1" dirty="0" smtClean="0">
                <a:solidFill>
                  <a:srgbClr val="000090"/>
                </a:solidFill>
              </a:rPr>
              <a:t>    </a:t>
            </a:r>
            <a:r>
              <a:rPr lang="it-IT" sz="2400" b="1" dirty="0" smtClean="0">
                <a:solidFill>
                  <a:srgbClr val="000090"/>
                </a:solidFill>
              </a:rPr>
              <a:t>Inf</a:t>
            </a:r>
            <a:r>
              <a:rPr lang="it-IT" sz="2400" b="1" dirty="0" smtClean="0">
                <a:solidFill>
                  <a:srgbClr val="000090"/>
                </a:solidFill>
              </a:rPr>
              <a:t>. XXXII, </a:t>
            </a:r>
            <a:r>
              <a:rPr lang="it-IT" sz="2400" b="1" dirty="0" smtClean="0">
                <a:solidFill>
                  <a:srgbClr val="000090"/>
                </a:solidFill>
              </a:rPr>
              <a:t>22-24</a:t>
            </a:r>
            <a:endParaRPr lang="it-IT" sz="2400" b="1" dirty="0" smtClean="0">
              <a:solidFill>
                <a:srgbClr val="000090"/>
              </a:solidFill>
            </a:endParaRPr>
          </a:p>
          <a:p>
            <a:pPr>
              <a:buNone/>
            </a:pPr>
            <a:r>
              <a:rPr lang="it-IT" sz="1700" dirty="0" smtClean="0"/>
              <a:t>      </a:t>
            </a:r>
            <a:r>
              <a:rPr lang="it-IT" sz="1900" i="1" dirty="0" smtClean="0"/>
              <a:t>«Per ch'io mi volsi, e vidimi </a:t>
            </a:r>
            <a:r>
              <a:rPr lang="it-IT" sz="1900" i="1" dirty="0" err="1" smtClean="0"/>
              <a:t>davante</a:t>
            </a:r>
            <a:r>
              <a:rPr lang="it-IT" sz="1900" i="1" dirty="0" smtClean="0"/>
              <a:t> e sotto i piedi un lago che per gelo</a:t>
            </a:r>
            <a:br>
              <a:rPr lang="it-IT" sz="1900" i="1" dirty="0" smtClean="0"/>
            </a:br>
            <a:r>
              <a:rPr lang="it-IT" sz="1900" i="1" dirty="0" err="1" smtClean="0"/>
              <a:t>avea</a:t>
            </a:r>
            <a:r>
              <a:rPr lang="it-IT" sz="1900" i="1" dirty="0" smtClean="0"/>
              <a:t> di vetro e non d'acqua sembiante </a:t>
            </a:r>
            <a:r>
              <a:rPr lang="it-IT" sz="1900" i="1" dirty="0" smtClean="0"/>
              <a:t>»</a:t>
            </a:r>
            <a:endParaRPr lang="it-IT" sz="1900" i="1" dirty="0" smtClean="0"/>
          </a:p>
          <a:p>
            <a:pPr>
              <a:buNone/>
            </a:pPr>
            <a:endParaRPr lang="it-IT" sz="1700" dirty="0" smtClean="0"/>
          </a:p>
          <a:p>
            <a:pPr>
              <a:buNone/>
            </a:pPr>
            <a:endParaRPr lang="it-IT" sz="1700" dirty="0" smtClean="0"/>
          </a:p>
          <a:p>
            <a:pPr>
              <a:buNone/>
            </a:pPr>
            <a:r>
              <a:rPr lang="it-IT" sz="2400" b="1" dirty="0" smtClean="0">
                <a:solidFill>
                  <a:srgbClr val="000090"/>
                </a:solidFill>
              </a:rPr>
              <a:t>      </a:t>
            </a:r>
            <a:r>
              <a:rPr lang="it-IT" sz="2400" b="1" dirty="0" smtClean="0">
                <a:solidFill>
                  <a:srgbClr val="000090"/>
                </a:solidFill>
              </a:rPr>
              <a:t>Inf</a:t>
            </a:r>
            <a:r>
              <a:rPr lang="it-IT" sz="2400" b="1" dirty="0" smtClean="0">
                <a:solidFill>
                  <a:srgbClr val="000090"/>
                </a:solidFill>
              </a:rPr>
              <a:t>. XXXIV, </a:t>
            </a:r>
            <a:r>
              <a:rPr lang="it-IT" sz="2400" b="1" dirty="0" smtClean="0">
                <a:solidFill>
                  <a:srgbClr val="000090"/>
                </a:solidFill>
              </a:rPr>
              <a:t>28-29</a:t>
            </a:r>
            <a:endParaRPr lang="it-IT" sz="2400" b="1" dirty="0" smtClean="0">
              <a:solidFill>
                <a:srgbClr val="000090"/>
              </a:solidFill>
            </a:endParaRPr>
          </a:p>
          <a:p>
            <a:pPr>
              <a:buNone/>
            </a:pPr>
            <a:r>
              <a:rPr lang="it-IT" sz="1800" dirty="0" smtClean="0"/>
              <a:t>       </a:t>
            </a:r>
            <a:r>
              <a:rPr lang="it-IT" sz="1800" i="1" dirty="0" smtClean="0"/>
              <a:t>«Lo </a:t>
            </a:r>
            <a:r>
              <a:rPr lang="it-IT" sz="1800" i="1" dirty="0" smtClean="0"/>
              <a:t>'</a:t>
            </a:r>
            <a:r>
              <a:rPr lang="it-IT" sz="1800" i="1" dirty="0" err="1" smtClean="0"/>
              <a:t>mperador</a:t>
            </a:r>
            <a:r>
              <a:rPr lang="it-IT" sz="1800" i="1" dirty="0" smtClean="0"/>
              <a:t> del doloroso regno</a:t>
            </a:r>
            <a:br>
              <a:rPr lang="it-IT" sz="1800" i="1" dirty="0" smtClean="0"/>
            </a:br>
            <a:r>
              <a:rPr lang="it-IT" sz="1800" i="1" dirty="0" smtClean="0"/>
              <a:t>da mezzo 'l petto </a:t>
            </a:r>
            <a:r>
              <a:rPr lang="it-IT" sz="1800" i="1" dirty="0" err="1" smtClean="0"/>
              <a:t>uscia</a:t>
            </a:r>
            <a:r>
              <a:rPr lang="it-IT" sz="1800" i="1" dirty="0" smtClean="0"/>
              <a:t> fuor de la ghiaccia... »</a:t>
            </a:r>
          </a:p>
          <a:p>
            <a:pPr>
              <a:buNone/>
            </a:pPr>
            <a:endParaRPr lang="it-IT" dirty="0"/>
          </a:p>
        </p:txBody>
      </p:sp>
      <p:sp>
        <p:nvSpPr>
          <p:cNvPr id="21" name="Segnaposto contenuto 20"/>
          <p:cNvSpPr>
            <a:spLocks noGrp="1"/>
          </p:cNvSpPr>
          <p:nvPr>
            <p:ph sz="half" idx="2"/>
          </p:nvPr>
        </p:nvSpPr>
        <p:spPr>
          <a:xfrm>
            <a:off x="4860032" y="1556792"/>
            <a:ext cx="4038600" cy="4525963"/>
          </a:xfrm>
        </p:spPr>
        <p:txBody>
          <a:bodyPr>
            <a:normAutofit fontScale="85000" lnSpcReduction="10000"/>
          </a:bodyPr>
          <a:lstStyle/>
          <a:p>
            <a:pPr marL="0" indent="0" algn="just">
              <a:buNone/>
            </a:pPr>
            <a:r>
              <a:rPr lang="it-IT" dirty="0" smtClean="0"/>
              <a:t>Il fondo dell’</a:t>
            </a:r>
            <a:r>
              <a:rPr lang="it-IT" dirty="0" smtClean="0"/>
              <a:t>inferno è un grande lago ghiacciato </a:t>
            </a:r>
            <a:r>
              <a:rPr lang="it-IT" dirty="0" smtClean="0"/>
              <a:t>suddiviso in quattro zone: la </a:t>
            </a:r>
            <a:r>
              <a:rPr lang="it-IT" dirty="0" err="1" smtClean="0"/>
              <a:t>Caina</a:t>
            </a:r>
            <a:r>
              <a:rPr lang="it-IT" dirty="0" smtClean="0"/>
              <a:t>, l’</a:t>
            </a:r>
            <a:r>
              <a:rPr lang="it-IT" dirty="0" err="1" smtClean="0"/>
              <a:t>Antenora</a:t>
            </a:r>
            <a:r>
              <a:rPr lang="it-IT" dirty="0" smtClean="0"/>
              <a:t>, la </a:t>
            </a:r>
            <a:r>
              <a:rPr lang="it-IT" dirty="0" err="1" smtClean="0"/>
              <a:t>Tolomea</a:t>
            </a:r>
            <a:r>
              <a:rPr lang="it-IT" dirty="0" smtClean="0"/>
              <a:t> e la </a:t>
            </a:r>
            <a:r>
              <a:rPr lang="it-IT" dirty="0" smtClean="0"/>
              <a:t>Giudecca</a:t>
            </a:r>
            <a:r>
              <a:rPr lang="it-IT" dirty="0" smtClean="0"/>
              <a:t>.</a:t>
            </a:r>
            <a:r>
              <a:rPr lang="it-IT" dirty="0" smtClean="0"/>
              <a:t> </a:t>
            </a:r>
            <a:r>
              <a:rPr lang="it-IT" dirty="0" smtClean="0"/>
              <a:t>Lucifero sta nel mezzo di </a:t>
            </a:r>
            <a:r>
              <a:rPr lang="it-IT" dirty="0" smtClean="0"/>
              <a:t>quest’ultima, </a:t>
            </a:r>
            <a:r>
              <a:rPr lang="it-IT" dirty="0" smtClean="0"/>
              <a:t>immerso fino alla vita. </a:t>
            </a:r>
            <a:endParaRPr lang="it-IT" dirty="0" smtClean="0"/>
          </a:p>
          <a:p>
            <a:pPr marL="0" indent="0" algn="just">
              <a:buNone/>
            </a:pPr>
            <a:r>
              <a:rPr lang="it-IT" dirty="0" smtClean="0"/>
              <a:t>Secondo </a:t>
            </a:r>
            <a:r>
              <a:rPr lang="it-IT" dirty="0" smtClean="0"/>
              <a:t>Galileo Galilei è possibile calcolare la dimensione del </a:t>
            </a:r>
            <a:r>
              <a:rPr lang="it-IT" dirty="0" smtClean="0"/>
              <a:t>lago di </a:t>
            </a:r>
            <a:r>
              <a:rPr lang="it-IT" dirty="0" err="1" smtClean="0"/>
              <a:t>Cocito</a:t>
            </a:r>
            <a:r>
              <a:rPr lang="it-IT" dirty="0" smtClean="0"/>
              <a:t> </a:t>
            </a:r>
            <a:r>
              <a:rPr lang="it-IT" dirty="0" smtClean="0"/>
              <a:t>in base alla descrizione che Dante dà di Lucifero. </a:t>
            </a: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egnaposto contenuto 31"/>
          <p:cNvSpPr>
            <a:spLocks noGrp="1"/>
          </p:cNvSpPr>
          <p:nvPr>
            <p:ph sz="half" idx="2"/>
          </p:nvPr>
        </p:nvSpPr>
        <p:spPr>
          <a:xfrm>
            <a:off x="152400" y="228600"/>
            <a:ext cx="4707632" cy="6629400"/>
          </a:xfrm>
        </p:spPr>
        <p:txBody>
          <a:bodyPr>
            <a:normAutofit fontScale="47500" lnSpcReduction="20000"/>
          </a:bodyPr>
          <a:lstStyle/>
          <a:p>
            <a:pPr>
              <a:buNone/>
            </a:pPr>
            <a:r>
              <a:rPr lang="it-IT" sz="5500" b="1" dirty="0" smtClean="0">
                <a:solidFill>
                  <a:srgbClr val="000090"/>
                </a:solidFill>
              </a:rPr>
              <a:t>    </a:t>
            </a:r>
          </a:p>
          <a:p>
            <a:pPr>
              <a:buNone/>
            </a:pPr>
            <a:r>
              <a:rPr lang="it-IT" sz="5500" b="1" dirty="0" smtClean="0">
                <a:solidFill>
                  <a:srgbClr val="000090"/>
                </a:solidFill>
              </a:rPr>
              <a:t> </a:t>
            </a:r>
            <a:r>
              <a:rPr lang="it-IT" sz="5500" b="1" dirty="0" smtClean="0">
                <a:solidFill>
                  <a:srgbClr val="000090"/>
                </a:solidFill>
              </a:rPr>
              <a:t>   Inf</a:t>
            </a:r>
            <a:r>
              <a:rPr lang="it-IT" sz="5500" b="1" dirty="0" smtClean="0">
                <a:solidFill>
                  <a:srgbClr val="000090"/>
                </a:solidFill>
              </a:rPr>
              <a:t>. XXXIV. </a:t>
            </a:r>
            <a:r>
              <a:rPr lang="it-IT" sz="5500" b="1" dirty="0" smtClean="0">
                <a:solidFill>
                  <a:srgbClr val="000090"/>
                </a:solidFill>
              </a:rPr>
              <a:t>28-33</a:t>
            </a:r>
            <a:endParaRPr lang="it-IT" sz="5500" b="1" dirty="0" smtClean="0">
              <a:solidFill>
                <a:srgbClr val="000090"/>
              </a:solidFill>
            </a:endParaRPr>
          </a:p>
          <a:p>
            <a:pPr>
              <a:buNone/>
            </a:pPr>
            <a:r>
              <a:rPr lang="it-IT" sz="3800" i="1" dirty="0" smtClean="0"/>
              <a:t>     </a:t>
            </a:r>
            <a:r>
              <a:rPr lang="it-IT" sz="3400" i="1" dirty="0" smtClean="0"/>
              <a:t>«...</a:t>
            </a:r>
            <a:r>
              <a:rPr lang="it-IT" sz="3400" i="1" dirty="0" smtClean="0"/>
              <a:t>e più con un gigante io mi convegno che i giganti non fan con le sue braccia:</a:t>
            </a:r>
            <a:br>
              <a:rPr lang="it-IT" sz="3400" i="1" dirty="0" smtClean="0"/>
            </a:br>
            <a:r>
              <a:rPr lang="it-IT" sz="3400" i="1" dirty="0" smtClean="0"/>
              <a:t>vedi oggimai quant'esser dee quel tutto,</a:t>
            </a:r>
            <a:br>
              <a:rPr lang="it-IT" sz="3400" i="1" dirty="0" smtClean="0"/>
            </a:br>
            <a:r>
              <a:rPr lang="it-IT" sz="3400" i="1" dirty="0" smtClean="0"/>
              <a:t>ch'a così fatta parte si confaccia</a:t>
            </a:r>
            <a:r>
              <a:rPr lang="it-IT" sz="3400" i="1" dirty="0" smtClean="0"/>
              <a:t>!»</a:t>
            </a:r>
            <a:endParaRPr lang="it-IT" sz="3400" i="1" dirty="0" smtClean="0"/>
          </a:p>
          <a:p>
            <a:endParaRPr lang="it-IT" dirty="0" smtClean="0"/>
          </a:p>
          <a:p>
            <a:pPr>
              <a:buNone/>
            </a:pPr>
            <a:r>
              <a:rPr lang="it-IT" sz="5500" b="1" dirty="0" smtClean="0">
                <a:solidFill>
                  <a:srgbClr val="000090"/>
                </a:solidFill>
              </a:rPr>
              <a:t>    </a:t>
            </a:r>
            <a:r>
              <a:rPr lang="it-IT" sz="5500" b="1" dirty="0" smtClean="0">
                <a:solidFill>
                  <a:srgbClr val="000090"/>
                </a:solidFill>
              </a:rPr>
              <a:t>Inf</a:t>
            </a:r>
            <a:r>
              <a:rPr lang="it-IT" sz="5500" b="1" dirty="0" smtClean="0">
                <a:solidFill>
                  <a:srgbClr val="000090"/>
                </a:solidFill>
              </a:rPr>
              <a:t>. XXXIV, </a:t>
            </a:r>
            <a:r>
              <a:rPr lang="it-IT" sz="5500" b="1" dirty="0" smtClean="0">
                <a:solidFill>
                  <a:srgbClr val="000090"/>
                </a:solidFill>
              </a:rPr>
              <a:t>76-81</a:t>
            </a:r>
            <a:endParaRPr lang="it-IT" sz="5500" b="1" dirty="0" smtClean="0">
              <a:solidFill>
                <a:srgbClr val="000090"/>
              </a:solidFill>
            </a:endParaRPr>
          </a:p>
          <a:p>
            <a:pPr>
              <a:buNone/>
            </a:pPr>
            <a:r>
              <a:rPr lang="it-IT" sz="3500" dirty="0" smtClean="0"/>
              <a:t>       </a:t>
            </a:r>
            <a:r>
              <a:rPr lang="it-IT" sz="3400" i="1" dirty="0" smtClean="0"/>
              <a:t>«il </a:t>
            </a:r>
            <a:r>
              <a:rPr lang="it-IT" sz="3400" i="1" dirty="0" smtClean="0"/>
              <a:t>punto al qual si </a:t>
            </a:r>
            <a:r>
              <a:rPr lang="it-IT" sz="3400" i="1" dirty="0" err="1" smtClean="0"/>
              <a:t>traggon</a:t>
            </a:r>
            <a:r>
              <a:rPr lang="it-IT" sz="3400" i="1" dirty="0" smtClean="0"/>
              <a:t> d'</a:t>
            </a:r>
            <a:r>
              <a:rPr lang="it-IT" sz="3400" i="1" dirty="0" err="1" smtClean="0"/>
              <a:t>ogne</a:t>
            </a:r>
            <a:r>
              <a:rPr lang="it-IT" sz="3400" i="1" dirty="0" smtClean="0"/>
              <a:t> parte i pesi »</a:t>
            </a:r>
          </a:p>
          <a:p>
            <a:pPr>
              <a:buNone/>
            </a:pPr>
            <a:r>
              <a:rPr lang="it-IT" sz="3400" i="1" dirty="0" smtClean="0"/>
              <a:t>        « Quando noi fummo là dove la coscia</a:t>
            </a:r>
            <a:br>
              <a:rPr lang="it-IT" sz="3400" i="1" dirty="0" smtClean="0"/>
            </a:br>
            <a:r>
              <a:rPr lang="it-IT" sz="3400" i="1" dirty="0" smtClean="0"/>
              <a:t>si volge, a punto in sul grosso de l'anche,</a:t>
            </a:r>
            <a:br>
              <a:rPr lang="it-IT" sz="3400" i="1" dirty="0" smtClean="0"/>
            </a:br>
            <a:r>
              <a:rPr lang="it-IT" sz="3400" i="1" dirty="0" smtClean="0"/>
              <a:t>lo duca, con fatica e con angoscia,</a:t>
            </a:r>
            <a:br>
              <a:rPr lang="it-IT" sz="3400" i="1" dirty="0" smtClean="0"/>
            </a:br>
            <a:r>
              <a:rPr lang="it-IT" sz="3400" i="1" dirty="0" smtClean="0"/>
              <a:t>volse la testa </a:t>
            </a:r>
            <a:r>
              <a:rPr lang="it-IT" sz="3400" i="1" dirty="0" err="1" smtClean="0"/>
              <a:t>ov</a:t>
            </a:r>
            <a:r>
              <a:rPr lang="it-IT" sz="3400" i="1" dirty="0" smtClean="0"/>
              <a:t>'</a:t>
            </a:r>
            <a:r>
              <a:rPr lang="it-IT" sz="3400" i="1" dirty="0" err="1" smtClean="0"/>
              <a:t>elliavea</a:t>
            </a:r>
            <a:r>
              <a:rPr lang="it-IT" sz="3400" i="1" dirty="0" smtClean="0"/>
              <a:t> le </a:t>
            </a:r>
            <a:r>
              <a:rPr lang="it-IT" sz="3400" i="1" dirty="0" err="1" smtClean="0"/>
              <a:t>zanche</a:t>
            </a:r>
            <a:r>
              <a:rPr lang="it-IT" sz="3400" i="1" dirty="0" smtClean="0"/>
              <a:t>,</a:t>
            </a:r>
            <a:br>
              <a:rPr lang="it-IT" sz="3400" i="1" dirty="0" smtClean="0"/>
            </a:br>
            <a:r>
              <a:rPr lang="it-IT" sz="3400" i="1" dirty="0" smtClean="0"/>
              <a:t>e </a:t>
            </a:r>
            <a:r>
              <a:rPr lang="it-IT" sz="3400" i="1" dirty="0" err="1" smtClean="0"/>
              <a:t>aggrappossi</a:t>
            </a:r>
            <a:r>
              <a:rPr lang="it-IT" sz="3400" i="1" dirty="0" smtClean="0"/>
              <a:t> al pel com'</a:t>
            </a:r>
            <a:r>
              <a:rPr lang="it-IT" sz="3400" i="1" dirty="0" err="1" smtClean="0"/>
              <a:t>om</a:t>
            </a:r>
            <a:r>
              <a:rPr lang="it-IT" sz="3400" i="1" dirty="0" smtClean="0"/>
              <a:t> che sale,</a:t>
            </a:r>
            <a:br>
              <a:rPr lang="it-IT" sz="3400" i="1" dirty="0" smtClean="0"/>
            </a:br>
            <a:r>
              <a:rPr lang="it-IT" sz="3400" i="1" dirty="0" smtClean="0"/>
              <a:t>sì che 'n inferno i' </a:t>
            </a:r>
            <a:r>
              <a:rPr lang="it-IT" sz="3400" i="1" dirty="0" err="1" smtClean="0"/>
              <a:t>credea</a:t>
            </a:r>
            <a:r>
              <a:rPr lang="it-IT" sz="3400" i="1" dirty="0" smtClean="0"/>
              <a:t> tornar anche</a:t>
            </a:r>
            <a:r>
              <a:rPr lang="it-IT" sz="3400" i="1" dirty="0" smtClean="0"/>
              <a:t>.»</a:t>
            </a:r>
            <a:endParaRPr lang="it-IT" sz="3400" i="1" dirty="0" smtClean="0"/>
          </a:p>
          <a:p>
            <a:endParaRPr lang="it-IT" dirty="0" smtClean="0"/>
          </a:p>
          <a:p>
            <a:pPr>
              <a:buNone/>
            </a:pPr>
            <a:r>
              <a:rPr lang="it-IT" sz="5500" b="1" dirty="0" smtClean="0">
                <a:solidFill>
                  <a:srgbClr val="000090"/>
                </a:solidFill>
              </a:rPr>
              <a:t>     </a:t>
            </a:r>
            <a:r>
              <a:rPr lang="it-IT" sz="5500" b="1" dirty="0" smtClean="0">
                <a:solidFill>
                  <a:srgbClr val="000090"/>
                </a:solidFill>
              </a:rPr>
              <a:t>Inf</a:t>
            </a:r>
            <a:r>
              <a:rPr lang="it-IT" sz="5500" b="1" dirty="0" smtClean="0">
                <a:solidFill>
                  <a:srgbClr val="000090"/>
                </a:solidFill>
              </a:rPr>
              <a:t>. XXXIV, </a:t>
            </a:r>
            <a:r>
              <a:rPr lang="it-IT" sz="5500" b="1" dirty="0" smtClean="0">
                <a:solidFill>
                  <a:srgbClr val="000090"/>
                </a:solidFill>
              </a:rPr>
              <a:t>109-111</a:t>
            </a:r>
            <a:endParaRPr lang="it-IT" sz="5500" b="1" dirty="0" smtClean="0">
              <a:solidFill>
                <a:srgbClr val="000090"/>
              </a:solidFill>
            </a:endParaRPr>
          </a:p>
          <a:p>
            <a:pPr>
              <a:buNone/>
            </a:pPr>
            <a:r>
              <a:rPr lang="it-IT" sz="3789" dirty="0" smtClean="0"/>
              <a:t>        </a:t>
            </a:r>
            <a:r>
              <a:rPr lang="it-IT" sz="3400" i="1" dirty="0" smtClean="0"/>
              <a:t>«Di </a:t>
            </a:r>
            <a:r>
              <a:rPr lang="it-IT" sz="3400" i="1" dirty="0" smtClean="0"/>
              <a:t>là fosti cotanto quant'io scesi;</a:t>
            </a:r>
            <a:br>
              <a:rPr lang="it-IT" sz="3400" i="1" dirty="0" smtClean="0"/>
            </a:br>
            <a:r>
              <a:rPr lang="it-IT" sz="3400" i="1" dirty="0" smtClean="0"/>
              <a:t>quand'io mi volsi, tu passasti 'l punto</a:t>
            </a:r>
            <a:br>
              <a:rPr lang="it-IT" sz="3400" i="1" dirty="0" smtClean="0"/>
            </a:br>
            <a:r>
              <a:rPr lang="it-IT" sz="3400" i="1" dirty="0" smtClean="0"/>
              <a:t>al qual si </a:t>
            </a:r>
            <a:r>
              <a:rPr lang="it-IT" sz="3400" i="1" dirty="0" err="1" smtClean="0"/>
              <a:t>traggon</a:t>
            </a:r>
            <a:r>
              <a:rPr lang="it-IT" sz="3400" i="1" dirty="0" smtClean="0"/>
              <a:t> d'</a:t>
            </a:r>
            <a:r>
              <a:rPr lang="it-IT" sz="3400" i="1" dirty="0" err="1" smtClean="0"/>
              <a:t>ogne</a:t>
            </a:r>
            <a:r>
              <a:rPr lang="it-IT" sz="3400" i="1" dirty="0" smtClean="0"/>
              <a:t> parte i pesi</a:t>
            </a:r>
            <a:r>
              <a:rPr lang="it-IT" sz="3400" i="1" dirty="0" smtClean="0"/>
              <a:t>.»</a:t>
            </a:r>
            <a:endParaRPr lang="it-IT" sz="3400" i="1" dirty="0" smtClean="0"/>
          </a:p>
          <a:p>
            <a:endParaRPr lang="it-IT" dirty="0" smtClean="0"/>
          </a:p>
          <a:p>
            <a:pPr>
              <a:buNone/>
            </a:pPr>
            <a:r>
              <a:rPr lang="it-IT" sz="5500" b="1" dirty="0" smtClean="0">
                <a:solidFill>
                  <a:srgbClr val="000090"/>
                </a:solidFill>
              </a:rPr>
              <a:t>     </a:t>
            </a:r>
            <a:r>
              <a:rPr lang="it-IT" sz="5500" b="1" dirty="0" smtClean="0">
                <a:solidFill>
                  <a:srgbClr val="000090"/>
                </a:solidFill>
              </a:rPr>
              <a:t>Inf</a:t>
            </a:r>
            <a:r>
              <a:rPr lang="it-IT" sz="5500" b="1" dirty="0" smtClean="0">
                <a:solidFill>
                  <a:srgbClr val="000090"/>
                </a:solidFill>
              </a:rPr>
              <a:t>. XXXIV, </a:t>
            </a:r>
            <a:r>
              <a:rPr lang="it-IT" sz="5500" b="1" dirty="0" smtClean="0">
                <a:solidFill>
                  <a:srgbClr val="000090"/>
                </a:solidFill>
              </a:rPr>
              <a:t>116-117</a:t>
            </a:r>
            <a:endParaRPr lang="it-IT" sz="5500" b="1" dirty="0" smtClean="0">
              <a:solidFill>
                <a:srgbClr val="000090"/>
              </a:solidFill>
            </a:endParaRPr>
          </a:p>
          <a:p>
            <a:pPr>
              <a:buNone/>
            </a:pPr>
            <a:r>
              <a:rPr lang="it-IT" sz="3789" dirty="0" smtClean="0"/>
              <a:t>        </a:t>
            </a:r>
            <a:r>
              <a:rPr lang="it-IT" sz="3400" i="1" dirty="0" smtClean="0"/>
              <a:t>«Tu </a:t>
            </a:r>
            <a:r>
              <a:rPr lang="it-IT" sz="3400" i="1" dirty="0" smtClean="0"/>
              <a:t>hai i piedi in su </a:t>
            </a:r>
            <a:r>
              <a:rPr lang="it-IT" sz="3400" i="1" dirty="0" err="1" smtClean="0"/>
              <a:t>picciola</a:t>
            </a:r>
            <a:r>
              <a:rPr lang="it-IT" sz="3400" i="1" dirty="0" smtClean="0"/>
              <a:t> spera,</a:t>
            </a:r>
            <a:br>
              <a:rPr lang="it-IT" sz="3400" i="1" dirty="0" smtClean="0"/>
            </a:br>
            <a:r>
              <a:rPr lang="it-IT" sz="3400" i="1" dirty="0" smtClean="0"/>
              <a:t>Che l'altra faccia fa della </a:t>
            </a:r>
            <a:r>
              <a:rPr lang="it-IT" sz="3400" i="1" dirty="0" smtClean="0"/>
              <a:t>Giudecca»</a:t>
            </a:r>
            <a:endParaRPr lang="it-IT" sz="3400" i="1" dirty="0" smtClean="0"/>
          </a:p>
          <a:p>
            <a:pPr>
              <a:buNone/>
            </a:pPr>
            <a:endParaRPr lang="it-IT" sz="3789" dirty="0"/>
          </a:p>
        </p:txBody>
      </p:sp>
      <p:sp>
        <p:nvSpPr>
          <p:cNvPr id="34" name="Segnaposto contenuto 33"/>
          <p:cNvSpPr>
            <a:spLocks noGrp="1"/>
          </p:cNvSpPr>
          <p:nvPr>
            <p:ph sz="quarter" idx="4"/>
          </p:nvPr>
        </p:nvSpPr>
        <p:spPr>
          <a:xfrm>
            <a:off x="4860032" y="228600"/>
            <a:ext cx="4041775" cy="6400800"/>
          </a:xfrm>
        </p:spPr>
        <p:txBody>
          <a:bodyPr>
            <a:normAutofit fontScale="92500"/>
          </a:bodyPr>
          <a:lstStyle/>
          <a:p>
            <a:pPr marL="0" indent="0" algn="just">
              <a:buNone/>
            </a:pPr>
            <a:endParaRPr lang="it-IT" dirty="0" smtClean="0"/>
          </a:p>
          <a:p>
            <a:pPr marL="0" indent="0" algn="just">
              <a:buNone/>
            </a:pPr>
            <a:r>
              <a:rPr lang="it-IT" sz="2200" dirty="0" smtClean="0"/>
              <a:t>Seguendo </a:t>
            </a:r>
            <a:r>
              <a:rPr lang="it-IT" sz="2200" dirty="0" smtClean="0"/>
              <a:t>il ragionamento di Galileo, la ghiaccia arriva a metà del petto di Lucifero. Inoltre alcuni versi più sotto Dante ci dice chiaramente che l'ombelico di Lucifero coincide con il centro della Terra. Se ne deduce che la distanza che intercorre tra l'ombelico e la metà del petto di Lucifero corrisponde esattamente al raggio della superficie ghiacciata della Giudecca. Quest'ultima ha una forma sferica e non quella piatta tipica di un lago </a:t>
            </a:r>
            <a:r>
              <a:rPr lang="it-IT" sz="2200" dirty="0" smtClean="0"/>
              <a:t>ghiacciato; </a:t>
            </a:r>
            <a:r>
              <a:rPr lang="it-IT" sz="2200" dirty="0" smtClean="0"/>
              <a:t>ciò lo conferma a Dante lo stesso Virgilio (</a:t>
            </a:r>
            <a:r>
              <a:rPr lang="it-IT" sz="2200" i="1" dirty="0" smtClean="0"/>
              <a:t>Inf. XXXIV, 116-11</a:t>
            </a:r>
            <a:r>
              <a:rPr lang="it-IT" sz="2200" i="1" dirty="0" smtClean="0">
                <a:solidFill>
                  <a:srgbClr val="FFFFFF"/>
                </a:solidFill>
              </a:rPr>
              <a:t>7</a:t>
            </a:r>
            <a:r>
              <a:rPr lang="it-IT" sz="2200" dirty="0" smtClean="0">
                <a:solidFill>
                  <a:srgbClr val="FFFFFF"/>
                </a:solidFill>
              </a:rPr>
              <a:t>),</a:t>
            </a:r>
            <a:r>
              <a:rPr lang="it-IT" sz="2200" dirty="0" smtClean="0"/>
              <a:t> </a:t>
            </a:r>
            <a:r>
              <a:rPr lang="it-IT" sz="2200" dirty="0" smtClean="0"/>
              <a:t>ma ce lo dice anche la logica, visto che il centro della Terra è molto vicino, e si </a:t>
            </a:r>
            <a:r>
              <a:rPr lang="it-IT" sz="2200" dirty="0" smtClean="0"/>
              <a:t>può </a:t>
            </a:r>
            <a:r>
              <a:rPr lang="it-IT" sz="2200" dirty="0" smtClean="0"/>
              <a:t>camminare agevolmente solo su di una superficie di tale forma.  </a:t>
            </a:r>
            <a:endParaRPr lang="it-IT" sz="2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sz="half" idx="1"/>
          </p:nvPr>
        </p:nvSpPr>
        <p:spPr>
          <a:xfrm>
            <a:off x="228600" y="304800"/>
            <a:ext cx="4267200" cy="6248400"/>
          </a:xfrm>
        </p:spPr>
        <p:txBody>
          <a:bodyPr>
            <a:normAutofit fontScale="92500" lnSpcReduction="10000"/>
          </a:bodyPr>
          <a:lstStyle/>
          <a:p>
            <a:pPr>
              <a:buNone/>
            </a:pPr>
            <a:r>
              <a:rPr lang="it-IT" sz="2595" b="1" dirty="0" smtClean="0">
                <a:solidFill>
                  <a:srgbClr val="000090"/>
                </a:solidFill>
              </a:rPr>
              <a:t>   </a:t>
            </a:r>
          </a:p>
          <a:p>
            <a:pPr>
              <a:buNone/>
            </a:pPr>
            <a:r>
              <a:rPr lang="it-IT" sz="2595" b="1" dirty="0" smtClean="0">
                <a:solidFill>
                  <a:srgbClr val="000090"/>
                </a:solidFill>
              </a:rPr>
              <a:t> </a:t>
            </a:r>
            <a:r>
              <a:rPr lang="it-IT" sz="2595" b="1" dirty="0" smtClean="0">
                <a:solidFill>
                  <a:srgbClr val="000090"/>
                </a:solidFill>
              </a:rPr>
              <a:t>  </a:t>
            </a:r>
          </a:p>
          <a:p>
            <a:pPr>
              <a:buNone/>
            </a:pPr>
            <a:r>
              <a:rPr lang="it-IT" sz="2595" b="1" dirty="0" smtClean="0">
                <a:solidFill>
                  <a:srgbClr val="000090"/>
                </a:solidFill>
              </a:rPr>
              <a:t> </a:t>
            </a:r>
            <a:r>
              <a:rPr lang="it-IT" sz="2595" b="1" dirty="0" smtClean="0">
                <a:solidFill>
                  <a:srgbClr val="000090"/>
                </a:solidFill>
              </a:rPr>
              <a:t>   </a:t>
            </a:r>
            <a:r>
              <a:rPr lang="it-IT" sz="2595" b="1" dirty="0" smtClean="0">
                <a:solidFill>
                  <a:srgbClr val="000090"/>
                </a:solidFill>
              </a:rPr>
              <a:t> Inf</a:t>
            </a:r>
            <a:r>
              <a:rPr lang="it-IT" sz="2595" b="1" dirty="0" smtClean="0">
                <a:solidFill>
                  <a:srgbClr val="000090"/>
                </a:solidFill>
              </a:rPr>
              <a:t>. XXXIV, </a:t>
            </a:r>
            <a:r>
              <a:rPr lang="it-IT" sz="2595" b="1" dirty="0" smtClean="0">
                <a:solidFill>
                  <a:srgbClr val="000090"/>
                </a:solidFill>
              </a:rPr>
              <a:t>18</a:t>
            </a:r>
            <a:endParaRPr lang="it-IT" sz="2595" b="1" dirty="0" smtClean="0">
              <a:solidFill>
                <a:srgbClr val="000090"/>
              </a:solidFill>
            </a:endParaRPr>
          </a:p>
          <a:p>
            <a:pPr>
              <a:buNone/>
            </a:pPr>
            <a:r>
              <a:rPr lang="it-IT" sz="1900" dirty="0" smtClean="0"/>
              <a:t>     </a:t>
            </a:r>
            <a:r>
              <a:rPr lang="it-IT" sz="1900" i="1" dirty="0" smtClean="0"/>
              <a:t>« creatura ch'ebbe il bel sembiante »</a:t>
            </a:r>
          </a:p>
          <a:p>
            <a:pPr>
              <a:buNone/>
            </a:pPr>
            <a:r>
              <a:rPr lang="it-IT" b="1" dirty="0" smtClean="0">
                <a:solidFill>
                  <a:srgbClr val="000090"/>
                </a:solidFill>
              </a:rPr>
              <a:t>     </a:t>
            </a:r>
            <a:r>
              <a:rPr lang="it-IT" b="1" dirty="0" smtClean="0">
                <a:solidFill>
                  <a:srgbClr val="000090"/>
                </a:solidFill>
              </a:rPr>
              <a:t>Inf</a:t>
            </a:r>
            <a:r>
              <a:rPr lang="it-IT" b="1" dirty="0" smtClean="0">
                <a:solidFill>
                  <a:srgbClr val="000090"/>
                </a:solidFill>
              </a:rPr>
              <a:t>. XXXI, </a:t>
            </a:r>
            <a:r>
              <a:rPr lang="it-IT" b="1" dirty="0" smtClean="0">
                <a:solidFill>
                  <a:srgbClr val="000090"/>
                </a:solidFill>
              </a:rPr>
              <a:t>44-45</a:t>
            </a:r>
            <a:endParaRPr lang="it-IT" b="1" dirty="0" smtClean="0">
              <a:solidFill>
                <a:srgbClr val="000090"/>
              </a:solidFill>
            </a:endParaRPr>
          </a:p>
          <a:p>
            <a:pPr>
              <a:buNone/>
            </a:pPr>
            <a:r>
              <a:rPr lang="it-IT" dirty="0" smtClean="0"/>
              <a:t>     </a:t>
            </a:r>
            <a:r>
              <a:rPr lang="it-IT" sz="1900" i="1" dirty="0" smtClean="0"/>
              <a:t>« orribili giganti, cui minaccia / Giove dal cielo ancora quando tuona ». </a:t>
            </a:r>
          </a:p>
          <a:p>
            <a:pPr>
              <a:buNone/>
            </a:pPr>
            <a:r>
              <a:rPr lang="it-IT" b="1" dirty="0" smtClean="0">
                <a:solidFill>
                  <a:srgbClr val="000090"/>
                </a:solidFill>
              </a:rPr>
              <a:t>     </a:t>
            </a:r>
            <a:r>
              <a:rPr lang="it-IT" b="1" dirty="0" smtClean="0">
                <a:solidFill>
                  <a:srgbClr val="000090"/>
                </a:solidFill>
              </a:rPr>
              <a:t> Inf</a:t>
            </a:r>
            <a:r>
              <a:rPr lang="it-IT" b="1" dirty="0" smtClean="0">
                <a:solidFill>
                  <a:srgbClr val="000090"/>
                </a:solidFill>
              </a:rPr>
              <a:t>. </a:t>
            </a:r>
            <a:r>
              <a:rPr lang="it-IT" b="1" dirty="0" err="1" smtClean="0">
                <a:solidFill>
                  <a:srgbClr val="000090"/>
                </a:solidFill>
              </a:rPr>
              <a:t>XXXIII</a:t>
            </a:r>
            <a:r>
              <a:rPr lang="it-IT" b="1" dirty="0" smtClean="0">
                <a:solidFill>
                  <a:srgbClr val="000090"/>
                </a:solidFill>
              </a:rPr>
              <a:t>, 58-60</a:t>
            </a:r>
            <a:r>
              <a:rPr lang="it-IT" b="1" dirty="0" smtClean="0">
                <a:solidFill>
                  <a:srgbClr val="000090"/>
                </a:solidFill>
              </a:rPr>
              <a:t>)</a:t>
            </a:r>
            <a:endParaRPr lang="it-IT" b="1" dirty="0" smtClean="0">
              <a:solidFill>
                <a:srgbClr val="000090"/>
              </a:solidFill>
            </a:endParaRPr>
          </a:p>
          <a:p>
            <a:pPr>
              <a:buNone/>
            </a:pPr>
            <a:r>
              <a:rPr lang="it-IT" sz="2100" i="1" dirty="0" smtClean="0"/>
              <a:t>     </a:t>
            </a:r>
            <a:r>
              <a:rPr lang="it-IT" sz="1900" i="1" dirty="0" smtClean="0"/>
              <a:t>« La faccia sua mi </a:t>
            </a:r>
            <a:r>
              <a:rPr lang="it-IT" sz="1900" i="1" dirty="0" err="1" smtClean="0"/>
              <a:t>parea</a:t>
            </a:r>
            <a:r>
              <a:rPr lang="it-IT" sz="1900" i="1" dirty="0" smtClean="0"/>
              <a:t> lunga e grossa</a:t>
            </a:r>
            <a:br>
              <a:rPr lang="it-IT" sz="1900" i="1" dirty="0" smtClean="0"/>
            </a:br>
            <a:r>
              <a:rPr lang="it-IT" sz="1900" i="1" dirty="0" smtClean="0"/>
              <a:t>come la pina di San Pietro a Roma;</a:t>
            </a:r>
            <a:br>
              <a:rPr lang="it-IT" sz="1900" i="1" dirty="0" smtClean="0"/>
            </a:br>
            <a:r>
              <a:rPr lang="it-IT" sz="1900" i="1" dirty="0" smtClean="0"/>
              <a:t>ed a sua proporzione </a:t>
            </a:r>
            <a:r>
              <a:rPr lang="it-IT" sz="1900" i="1" dirty="0" err="1" smtClean="0"/>
              <a:t>eran</a:t>
            </a:r>
            <a:r>
              <a:rPr lang="it-IT" sz="1900" i="1" dirty="0" smtClean="0"/>
              <a:t> l'</a:t>
            </a:r>
            <a:r>
              <a:rPr lang="it-IT" sz="1900" i="1" dirty="0" err="1" smtClean="0"/>
              <a:t>altr</a:t>
            </a:r>
            <a:r>
              <a:rPr lang="it-IT" sz="1900" i="1" dirty="0" smtClean="0"/>
              <a:t>'ossa. »</a:t>
            </a:r>
          </a:p>
          <a:p>
            <a:pPr>
              <a:buNone/>
            </a:pPr>
            <a:r>
              <a:rPr lang="it-IT" b="1" dirty="0" smtClean="0">
                <a:solidFill>
                  <a:srgbClr val="000090"/>
                </a:solidFill>
              </a:rPr>
              <a:t>     </a:t>
            </a:r>
            <a:r>
              <a:rPr lang="it-IT" b="1" dirty="0" smtClean="0">
                <a:solidFill>
                  <a:srgbClr val="000090"/>
                </a:solidFill>
              </a:rPr>
              <a:t> Inf</a:t>
            </a:r>
            <a:r>
              <a:rPr lang="it-IT" b="1" dirty="0" smtClean="0">
                <a:solidFill>
                  <a:srgbClr val="000090"/>
                </a:solidFill>
              </a:rPr>
              <a:t>. XXXIV, </a:t>
            </a:r>
            <a:r>
              <a:rPr lang="it-IT" b="1" dirty="0" smtClean="0">
                <a:solidFill>
                  <a:srgbClr val="000090"/>
                </a:solidFill>
              </a:rPr>
              <a:t>108 </a:t>
            </a:r>
            <a:endParaRPr lang="it-IT" b="1" dirty="0" smtClean="0">
              <a:solidFill>
                <a:srgbClr val="000090"/>
              </a:solidFill>
            </a:endParaRPr>
          </a:p>
          <a:p>
            <a:pPr>
              <a:buNone/>
            </a:pPr>
            <a:r>
              <a:rPr lang="it-IT" dirty="0" smtClean="0"/>
              <a:t>     </a:t>
            </a:r>
            <a:r>
              <a:rPr lang="it-IT" sz="1900" i="1" dirty="0" smtClean="0"/>
              <a:t>« il </a:t>
            </a:r>
            <a:r>
              <a:rPr lang="it-IT" sz="1900" i="1" dirty="0" err="1" smtClean="0"/>
              <a:t>vermo</a:t>
            </a:r>
            <a:r>
              <a:rPr lang="it-IT" sz="1900" i="1" dirty="0" smtClean="0"/>
              <a:t> reo che '</a:t>
            </a:r>
            <a:r>
              <a:rPr lang="it-IT" sz="1900" i="1" dirty="0" err="1" smtClean="0"/>
              <a:t>l</a:t>
            </a:r>
            <a:r>
              <a:rPr lang="it-IT" sz="1900" i="1" dirty="0" smtClean="0"/>
              <a:t> mondo </a:t>
            </a:r>
            <a:r>
              <a:rPr lang="it-IT" sz="1900" i="1" dirty="0" err="1" smtClean="0"/>
              <a:t>fóra</a:t>
            </a:r>
            <a:r>
              <a:rPr lang="it-IT" sz="1900" i="1" dirty="0" smtClean="0"/>
              <a:t> »</a:t>
            </a:r>
          </a:p>
          <a:p>
            <a:pPr>
              <a:buNone/>
            </a:pPr>
            <a:endParaRPr lang="it-IT" dirty="0"/>
          </a:p>
        </p:txBody>
      </p:sp>
      <p:sp>
        <p:nvSpPr>
          <p:cNvPr id="9" name="Segnaposto contenuto 8"/>
          <p:cNvSpPr>
            <a:spLocks noGrp="1"/>
          </p:cNvSpPr>
          <p:nvPr>
            <p:ph sz="half" idx="2"/>
          </p:nvPr>
        </p:nvSpPr>
        <p:spPr>
          <a:xfrm>
            <a:off x="4648200" y="304800"/>
            <a:ext cx="4038600" cy="6248400"/>
          </a:xfrm>
        </p:spPr>
        <p:txBody>
          <a:bodyPr>
            <a:normAutofit fontScale="92500" lnSpcReduction="10000"/>
          </a:bodyPr>
          <a:lstStyle/>
          <a:p>
            <a:pPr algn="just">
              <a:buNone/>
            </a:pPr>
            <a:r>
              <a:rPr lang="it-IT" dirty="0" smtClean="0"/>
              <a:t>    </a:t>
            </a:r>
            <a:endParaRPr lang="it-IT" dirty="0" smtClean="0"/>
          </a:p>
          <a:p>
            <a:pPr algn="just">
              <a:buNone/>
            </a:pPr>
            <a:r>
              <a:rPr lang="it-IT" sz="2400" dirty="0" smtClean="0"/>
              <a:t> </a:t>
            </a:r>
            <a:r>
              <a:rPr lang="it-IT" sz="2400" dirty="0" smtClean="0"/>
              <a:t>     </a:t>
            </a:r>
            <a:r>
              <a:rPr lang="it-IT" sz="2400" dirty="0" smtClean="0"/>
              <a:t>Dante </a:t>
            </a:r>
            <a:r>
              <a:rPr lang="it-IT" sz="2400" dirty="0" smtClean="0"/>
              <a:t>afferma: </a:t>
            </a:r>
            <a:r>
              <a:rPr lang="it-IT" sz="2400" dirty="0" smtClean="0"/>
              <a:t>«</a:t>
            </a:r>
            <a:r>
              <a:rPr lang="it-IT" sz="2400" i="1" dirty="0" smtClean="0"/>
              <a:t>più </a:t>
            </a:r>
            <a:r>
              <a:rPr lang="it-IT" sz="2400" i="1" dirty="0" smtClean="0"/>
              <a:t>con un GIGANTE IO mi convegno / che i GIGANTI non fan con le SUE </a:t>
            </a:r>
            <a:r>
              <a:rPr lang="it-IT" sz="2400" i="1" dirty="0" smtClean="0"/>
              <a:t>BRACCIA</a:t>
            </a:r>
            <a:r>
              <a:rPr lang="it-IT" sz="2400" dirty="0" smtClean="0"/>
              <a:t>». </a:t>
            </a:r>
            <a:r>
              <a:rPr lang="it-IT" sz="2400" dirty="0" smtClean="0"/>
              <a:t>Da queste parole si può ricavare una </a:t>
            </a:r>
            <a:r>
              <a:rPr lang="it-IT" sz="2400" dirty="0" smtClean="0"/>
              <a:t>proporzione   il cui risultato </a:t>
            </a:r>
            <a:r>
              <a:rPr lang="it-IT" sz="2400" dirty="0" smtClean="0"/>
              <a:t>fa notare che il gigante è medio proporzionale rispetto a Dante e Lucifero. Dato che  il braccio fiorentino corrisponde a 0,583 </a:t>
            </a:r>
            <a:r>
              <a:rPr lang="it-IT" sz="2400" dirty="0" smtClean="0"/>
              <a:t>metri e che Dante </a:t>
            </a:r>
            <a:r>
              <a:rPr lang="it-IT" sz="2400" dirty="0" smtClean="0"/>
              <a:t>era alto circa un metro e </a:t>
            </a:r>
            <a:r>
              <a:rPr lang="it-IT" sz="2400" dirty="0" smtClean="0"/>
              <a:t>settantacinque, </a:t>
            </a:r>
            <a:r>
              <a:rPr lang="it-IT" sz="2400" dirty="0" smtClean="0"/>
              <a:t>siccome un corpo secondo Galileo è alto otto teste, un gigante </a:t>
            </a:r>
            <a:r>
              <a:rPr lang="it-IT" sz="2400" dirty="0" smtClean="0"/>
              <a:t>doveva</a:t>
            </a:r>
            <a:r>
              <a:rPr lang="it-IT" sz="2400" dirty="0" smtClean="0"/>
              <a:t> essere alto circa </a:t>
            </a:r>
            <a:r>
              <a:rPr lang="it-IT" sz="2400" dirty="0" smtClean="0"/>
              <a:t>25 metri e mezzo. </a:t>
            </a:r>
            <a:r>
              <a:rPr lang="it-IT" sz="2400" dirty="0" smtClean="0"/>
              <a:t>Perciò </a:t>
            </a:r>
            <a:r>
              <a:rPr lang="it-IT" sz="2400" dirty="0" smtClean="0"/>
              <a:t>Lucifero </a:t>
            </a:r>
            <a:r>
              <a:rPr lang="it-IT" sz="2400" dirty="0" smtClean="0"/>
              <a:t>dovrebbe avere avuto  un’altezza </a:t>
            </a:r>
            <a:r>
              <a:rPr lang="it-IT" sz="2400" dirty="0" smtClean="0"/>
              <a:t>di minimo 1128 metri.     </a:t>
            </a:r>
            <a:endParaRPr lang="it-IT"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Cielo">
      <a:dk1>
        <a:sysClr val="windowText" lastClr="000000"/>
      </a:dk1>
      <a:lt1>
        <a:sysClr val="window" lastClr="FFFFFF"/>
      </a:lt1>
      <a:dk2>
        <a:srgbClr val="1782BF"/>
      </a:dk2>
      <a:lt2>
        <a:srgbClr val="62BCE9"/>
      </a:lt2>
      <a:accent1>
        <a:srgbClr val="073779"/>
      </a:accent1>
      <a:accent2>
        <a:srgbClr val="8FD9FB"/>
      </a:accent2>
      <a:accent3>
        <a:srgbClr val="FFCC00"/>
      </a:accent3>
      <a:accent4>
        <a:srgbClr val="EB6615"/>
      </a:accent4>
      <a:accent5>
        <a:srgbClr val="C76402"/>
      </a:accent5>
      <a:accent6>
        <a:srgbClr val="B523B4"/>
      </a:accent6>
      <a:hlink>
        <a:srgbClr val="FFDE26"/>
      </a:hlink>
      <a:folHlink>
        <a:srgbClr val="DEBE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1238</TotalTime>
  <Words>1772</Words>
  <Application>Microsoft Macintosh PowerPoint</Application>
  <PresentationFormat>Presentazione su schermo (4:3)</PresentationFormat>
  <Paragraphs>141</Paragraphs>
  <Slides>14</Slides>
  <Notes>0</Notes>
  <HiddenSlides>0</HiddenSlides>
  <MMClips>0</MMClips>
  <ScaleCrop>false</ScaleCrop>
  <HeadingPairs>
    <vt:vector size="4" baseType="variant">
      <vt:variant>
        <vt:lpstr>Tema</vt:lpstr>
      </vt:variant>
      <vt:variant>
        <vt:i4>1</vt:i4>
      </vt:variant>
      <vt:variant>
        <vt:lpstr>Titoli diapositive</vt:lpstr>
      </vt:variant>
      <vt:variant>
        <vt:i4>14</vt:i4>
      </vt:variant>
    </vt:vector>
  </HeadingPairs>
  <TitlesOfParts>
    <vt:vector size="15" baseType="lpstr">
      <vt:lpstr>Tema di Office</vt:lpstr>
      <vt:lpstr>Dante e la matematica</vt:lpstr>
      <vt:lpstr>L’aritmetica</vt:lpstr>
      <vt:lpstr>Le stelle</vt:lpstr>
      <vt:lpstr>La Trinità</vt:lpstr>
      <vt:lpstr>Gli insiemi numerici</vt:lpstr>
      <vt:lpstr>I cinque assiomi di Peano</vt:lpstr>
      <vt:lpstr>L’inferno dantesco secondo Galileo</vt:lpstr>
      <vt:lpstr>Diapositiva 8</vt:lpstr>
      <vt:lpstr>Diapositiva 9</vt:lpstr>
      <vt:lpstr>Diapositiva 10</vt:lpstr>
      <vt:lpstr>Lucifero:  una delle contraddizioni matematiche della Commedia</vt:lpstr>
      <vt:lpstr>I Giganti:  un’altra imperfezione matematica</vt:lpstr>
      <vt:lpstr>Le migliaia: la più grande unità di misura per Dante</vt:lpstr>
      <vt:lpstr>Bibliografia e sitografia</vt:lpstr>
    </vt:vector>
  </TitlesOfParts>
  <Company>Ciao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Dante e l’aritmetica</dc:title>
  <dc:creator>MacBook</dc:creator>
  <cp:lastModifiedBy>magda</cp:lastModifiedBy>
  <cp:revision>102</cp:revision>
  <dcterms:created xsi:type="dcterms:W3CDTF">2013-01-08T06:12:52Z</dcterms:created>
  <dcterms:modified xsi:type="dcterms:W3CDTF">2013-01-21T17:19:37Z</dcterms:modified>
</cp:coreProperties>
</file>