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73" r:id="rId3"/>
    <p:sldId id="272" r:id="rId4"/>
    <p:sldId id="268" r:id="rId5"/>
    <p:sldId id="275" r:id="rId6"/>
    <p:sldId id="274" r:id="rId7"/>
    <p:sldId id="270" r:id="rId8"/>
    <p:sldId id="276" r:id="rId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3816"/>
    <a:srgbClr val="B81E1A"/>
    <a:srgbClr val="FF0000"/>
    <a:srgbClr val="000000"/>
    <a:srgbClr val="019D01"/>
    <a:srgbClr val="09950C"/>
    <a:srgbClr val="7136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43" autoAdjust="0"/>
  </p:normalViewPr>
  <p:slideViewPr>
    <p:cSldViewPr>
      <p:cViewPr>
        <p:scale>
          <a:sx n="100" d="100"/>
          <a:sy n="100" d="100"/>
        </p:scale>
        <p:origin x="-194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312542-4FAC-4A34-BA0A-F95E6E1BDCF1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BE81142-D36F-4336-AD9A-83F8D3E080CA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1186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F5D72-741F-4783-A727-7DA85F0777AD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C31C6-2007-41FF-BAF1-C59B8B91BCCF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02987-4157-4446-87CD-EBF570EE933F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F580-5982-44B3-BF31-4E8308D17C6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4D204-D2A5-46E4-B751-5117BF4C10C3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26C76-008E-4A78-A300-67870067C44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78D10-0A61-4A21-A228-82D459872FEB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F46F8-B06E-4BEC-B4DD-690B4F8F10E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0028B-1642-4E1F-B461-47324F066A78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EA978-32A6-42D0-A003-FDFE3B98976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C483-2B57-4B44-A300-0252806A726A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D4CC-7AB7-4118-AE51-6EFA77CA45B0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7E3C7-4190-4234-A4B7-D4F65360BCB2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9D283-B7C9-432B-ABBA-8981829F3F4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60AF7-277D-4A8D-9665-C7537994EEE6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A9DDF-157E-4D6D-8BF0-9F9C691311F0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4A34-C6D7-471B-A3A0-4BD1E7BA0F84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97CE0-A1F1-4E8A-849E-9AFBBDD27B4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61169-FD74-4CDE-A736-BAF9A87294AA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EC6B7-9257-480C-8C16-BD634B20A36F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FBC00-A33D-4F2F-A9C8-AB0006DBA654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1867-65A2-4861-847B-4E33E494E74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73FC0C-B87C-450D-89A3-2217FC0F034D}" type="datetimeFigureOut">
              <a:rPr lang="it-IT"/>
              <a:pPr>
                <a:defRPr/>
              </a:pPr>
              <a:t>17/02/2013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8E417A-FAE9-426F-A783-1BB5445D2BA3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0C0"/>
            </a:gs>
            <a:gs pos="70000">
              <a:srgbClr val="C4D6EB"/>
            </a:gs>
            <a:gs pos="100000">
              <a:srgbClr val="002060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3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1439863"/>
          </a:xfrm>
        </p:spPr>
        <p:txBody>
          <a:bodyPr/>
          <a:lstStyle/>
          <a:p>
            <a:r>
              <a:rPr lang="it-IT" smtClean="0"/>
              <a:t>LA MATEMATICA</a:t>
            </a:r>
            <a:br>
              <a:rPr lang="it-IT" smtClean="0"/>
            </a:br>
            <a:r>
              <a:rPr lang="it-IT" smtClean="0"/>
              <a:t>NELLA DIVINA COMMEDIA</a:t>
            </a:r>
          </a:p>
        </p:txBody>
      </p:sp>
      <p:sp>
        <p:nvSpPr>
          <p:cNvPr id="14339" name="Sottotitolo 5"/>
          <p:cNvSpPr>
            <a:spLocks noGrp="1"/>
          </p:cNvSpPr>
          <p:nvPr>
            <p:ph type="subTitle" idx="1"/>
          </p:nvPr>
        </p:nvSpPr>
        <p:spPr>
          <a:xfrm>
            <a:off x="1403350" y="2420938"/>
            <a:ext cx="6400800" cy="720725"/>
          </a:xfrm>
        </p:spPr>
        <p:txBody>
          <a:bodyPr/>
          <a:lstStyle/>
          <a:p>
            <a:r>
              <a:rPr lang="it-IT" sz="3600" smtClean="0">
                <a:solidFill>
                  <a:schemeClr val="tx1"/>
                </a:solidFill>
                <a:latin typeface="Andalus"/>
                <a:ea typeface="Andalus"/>
                <a:cs typeface="Andalus"/>
              </a:rPr>
              <a:t>LA GEOMETRIA</a:t>
            </a:r>
          </a:p>
        </p:txBody>
      </p:sp>
      <p:pic>
        <p:nvPicPr>
          <p:cNvPr id="14340" name="Picture 2" descr="C:\Users\stefano96\Desktop\220pxPortrait_de_Dan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3357563"/>
            <a:ext cx="2011363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3" descr="C:\Users\stefano96\Desktop\figuras_geometrica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3284538"/>
            <a:ext cx="3184525" cy="332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0C0"/>
            </a:gs>
            <a:gs pos="70000">
              <a:srgbClr val="C4D6EB"/>
            </a:gs>
            <a:gs pos="100000">
              <a:srgbClr val="002060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sz="3600" smtClean="0">
                <a:ea typeface="Andalus"/>
                <a:cs typeface="Andalus"/>
              </a:rPr>
              <a:t>DANTE E LA GEOMETRIA</a:t>
            </a:r>
          </a:p>
        </p:txBody>
      </p:sp>
      <p:sp>
        <p:nvSpPr>
          <p:cNvPr id="15363" name="Segnaposto contenuto 8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Dante, dopo la morte di Beatrice, ha frequentato la “scuola dei religiosi” e le “disputazioni dei filosofanti”, leggendo Cicerone e </a:t>
            </a:r>
            <a:r>
              <a:rPr lang="it-IT" sz="1400" dirty="0" err="1" smtClean="0"/>
              <a:t>Boezio</a:t>
            </a:r>
            <a:r>
              <a:rPr lang="it-IT" sz="1400" dirty="0" smtClean="0"/>
              <a:t>. Siccome </a:t>
            </a:r>
            <a:r>
              <a:rPr lang="it-IT" sz="1400" dirty="0" err="1" smtClean="0"/>
              <a:t>Boezio</a:t>
            </a:r>
            <a:r>
              <a:rPr lang="it-IT" sz="1400" dirty="0" smtClean="0"/>
              <a:t>  aveva tradotto Euclide, è stato inevitabile per Dante incontrare l’opera del geniale alessandrino.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Inoltre i primi secoli del secondo millennio furono tempi di traduttori solerti e sui vari </a:t>
            </a:r>
            <a:r>
              <a:rPr lang="it-IT" sz="1400" i="1" dirty="0" smtClean="0"/>
              <a:t>Libri d’Abaco</a:t>
            </a:r>
            <a:r>
              <a:rPr lang="it-IT" sz="1400" dirty="0" smtClean="0"/>
              <a:t> figuravano spesso regole geometriche,  anche se il più delle volte solo regole pratiche adatte a muratori o artigiani.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Quindi lo studio della geometria euclidea non si poteva praticare banalmente attraverso i maestri d’abaco più rozzi, ma richiedeva studi più approfonditi, che di solito passavano attraverso la filosofia. Ed è proprio per questo che Dante, molto probabilmente, aveva una conoscenza molto ampia della geometria.</a:t>
            </a:r>
          </a:p>
        </p:txBody>
      </p:sp>
      <p:pic>
        <p:nvPicPr>
          <p:cNvPr id="15364" name="Picture 2" descr="C:\Users\stefano96\Desktop\Dante_Alighieri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3357563"/>
            <a:ext cx="31686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0C0"/>
            </a:gs>
            <a:gs pos="70000">
              <a:srgbClr val="C4D6EB"/>
            </a:gs>
            <a:gs pos="100000">
              <a:srgbClr val="002060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sz="3600" smtClean="0"/>
              <a:t>IL PUNTO GEOMETRICO</a:t>
            </a:r>
          </a:p>
        </p:txBody>
      </p:sp>
      <p:sp>
        <p:nvSpPr>
          <p:cNvPr id="16387" name="Segnaposto contenuto 10"/>
          <p:cNvSpPr>
            <a:spLocks noGrp="1"/>
          </p:cNvSpPr>
          <p:nvPr>
            <p:ph idx="1"/>
          </p:nvPr>
        </p:nvSpPr>
        <p:spPr>
          <a:xfrm>
            <a:off x="539750" y="1628775"/>
            <a:ext cx="8229600" cy="4525963"/>
          </a:xfrm>
        </p:spPr>
        <p:txBody>
          <a:bodyPr/>
          <a:lstStyle/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Dante , in questi versi, per descrivere ai lettori la visione di Dio da lui avuta nel Paradiso, decide di far ricorso al concetto tutto euclideo di punto geometrico: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endParaRPr lang="it-IT" sz="1400" i="1" dirty="0" smtClean="0">
              <a:solidFill>
                <a:srgbClr val="A63816"/>
              </a:solidFill>
            </a:endParaRP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endParaRPr lang="it-IT" sz="1400" i="1" dirty="0" smtClean="0">
              <a:solidFill>
                <a:srgbClr val="A63816"/>
              </a:solidFill>
            </a:endParaRP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“Un punto vidi che raggiava lume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acuto sì, che ‘l viso ch’</a:t>
            </a:r>
            <a:r>
              <a:rPr lang="it-IT" sz="1400" i="1" dirty="0" err="1" smtClean="0">
                <a:solidFill>
                  <a:srgbClr val="A63816"/>
                </a:solidFill>
              </a:rPr>
              <a:t>elli</a:t>
            </a:r>
            <a:r>
              <a:rPr lang="it-IT" sz="1400" i="1" dirty="0" smtClean="0">
                <a:solidFill>
                  <a:srgbClr val="A63816"/>
                </a:solidFill>
              </a:rPr>
              <a:t> affoca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chiuder </a:t>
            </a:r>
            <a:r>
              <a:rPr lang="it-IT" sz="1400" i="1" dirty="0" err="1" smtClean="0">
                <a:solidFill>
                  <a:srgbClr val="A63816"/>
                </a:solidFill>
              </a:rPr>
              <a:t>conviensi</a:t>
            </a:r>
            <a:r>
              <a:rPr lang="it-IT" sz="1400" i="1" dirty="0" smtClean="0">
                <a:solidFill>
                  <a:srgbClr val="A63816"/>
                </a:solidFill>
              </a:rPr>
              <a:t> per lo forte acume;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e quale stella par </a:t>
            </a:r>
            <a:r>
              <a:rPr lang="it-IT" sz="1400" i="1" dirty="0" err="1" smtClean="0">
                <a:solidFill>
                  <a:srgbClr val="A63816"/>
                </a:solidFill>
              </a:rPr>
              <a:t>quinci</a:t>
            </a:r>
            <a:r>
              <a:rPr lang="it-IT" sz="1400" i="1" dirty="0" smtClean="0">
                <a:solidFill>
                  <a:srgbClr val="A63816"/>
                </a:solidFill>
              </a:rPr>
              <a:t> più poca,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parrebbe luna, locata con esso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come stella con stella si </a:t>
            </a:r>
            <a:r>
              <a:rPr lang="it-IT" sz="1400" i="1" dirty="0" err="1" smtClean="0">
                <a:solidFill>
                  <a:srgbClr val="A63816"/>
                </a:solidFill>
              </a:rPr>
              <a:t>collòca</a:t>
            </a:r>
            <a:r>
              <a:rPr lang="it-IT" sz="1400" i="1" dirty="0" smtClean="0">
                <a:solidFill>
                  <a:srgbClr val="A63816"/>
                </a:solidFill>
              </a:rPr>
              <a:t>.” (Par. </a:t>
            </a:r>
            <a:r>
              <a:rPr lang="it-IT" sz="1400" i="1" dirty="0" err="1" smtClean="0">
                <a:solidFill>
                  <a:srgbClr val="A63816"/>
                </a:solidFill>
              </a:rPr>
              <a:t>XXVIII</a:t>
            </a:r>
            <a:r>
              <a:rPr lang="it-IT" sz="1400" i="1" dirty="0" smtClean="0">
                <a:solidFill>
                  <a:srgbClr val="A63816"/>
                </a:solidFill>
              </a:rPr>
              <a:t>, 16-21)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endParaRPr lang="it-IT" sz="1400" i="1" dirty="0" smtClean="0"/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endParaRPr lang="it-IT" sz="1400" i="1" dirty="0" smtClean="0"/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Quel punto emette una luce tanto intensa che l’occhio colpito è costretto a chiudersi per l’insostenibile luminosità da esso irraggiata; eppure a Dante appare così piccolo che </a:t>
            </a:r>
            <a:r>
              <a:rPr lang="it-IT" sz="1400" dirty="0" err="1" smtClean="0"/>
              <a:t>qualsialsi</a:t>
            </a:r>
            <a:r>
              <a:rPr lang="it-IT" sz="1400" dirty="0" smtClean="0"/>
              <a:t> stella, per quanto appaia minuscola ai nostri occhi, sembrerebbe grande come la luna piena se fosse posta vicina ad esso. 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Il punto euclideo è privo di dimensioni, quindi indivisibile e immateriale, e dunque secondo Dante è il simbolo più appropriato di Dio.</a:t>
            </a:r>
          </a:p>
        </p:txBody>
      </p:sp>
      <p:pic>
        <p:nvPicPr>
          <p:cNvPr id="16388" name="Picture 2" descr="C:\Users\stefano96\Desktop\SCUOLA\punto geometric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2636838"/>
            <a:ext cx="13684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0C0"/>
            </a:gs>
            <a:gs pos="70000">
              <a:srgbClr val="C4D6EB"/>
            </a:gs>
            <a:gs pos="100000">
              <a:srgbClr val="002060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it-IT" sz="3600" dirty="0" smtClean="0"/>
              <a:t>IL QUINTO POSTULATO </a:t>
            </a:r>
            <a:r>
              <a:rPr lang="it-IT" sz="3600" dirty="0" err="1" smtClean="0"/>
              <a:t>DI</a:t>
            </a:r>
            <a:r>
              <a:rPr lang="it-IT" sz="3600" dirty="0" smtClean="0"/>
              <a:t> EUCLIDE</a:t>
            </a:r>
          </a:p>
        </p:txBody>
      </p:sp>
      <p:sp>
        <p:nvSpPr>
          <p:cNvPr id="17411" name="Segnaposto contenuto 4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dirty="0" smtClean="0">
                <a:solidFill>
                  <a:srgbClr val="A63816"/>
                </a:solidFill>
              </a:rPr>
              <a:t>“O cara piota mia, che sì t’</a:t>
            </a:r>
            <a:r>
              <a:rPr lang="it-IT" sz="1400" dirty="0" err="1" smtClean="0">
                <a:solidFill>
                  <a:srgbClr val="A63816"/>
                </a:solidFill>
              </a:rPr>
              <a:t>insusi</a:t>
            </a:r>
            <a:r>
              <a:rPr lang="it-IT" sz="1400" dirty="0" smtClean="0">
                <a:solidFill>
                  <a:srgbClr val="A63816"/>
                </a:solidFill>
              </a:rPr>
              <a:t>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dirty="0" smtClean="0">
                <a:solidFill>
                  <a:srgbClr val="A63816"/>
                </a:solidFill>
              </a:rPr>
              <a:t>Che come </a:t>
            </a:r>
            <a:r>
              <a:rPr lang="it-IT" sz="1400" dirty="0" err="1" smtClean="0">
                <a:solidFill>
                  <a:srgbClr val="A63816"/>
                </a:solidFill>
              </a:rPr>
              <a:t>veggion</a:t>
            </a:r>
            <a:r>
              <a:rPr lang="it-IT" sz="1400" dirty="0" smtClean="0">
                <a:solidFill>
                  <a:srgbClr val="A63816"/>
                </a:solidFill>
              </a:rPr>
              <a:t> le terrene menti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dirty="0" smtClean="0">
                <a:solidFill>
                  <a:srgbClr val="A63816"/>
                </a:solidFill>
              </a:rPr>
              <a:t>Non </a:t>
            </a:r>
            <a:r>
              <a:rPr lang="it-IT" sz="1400" dirty="0" err="1" smtClean="0">
                <a:solidFill>
                  <a:srgbClr val="A63816"/>
                </a:solidFill>
              </a:rPr>
              <a:t>capere</a:t>
            </a:r>
            <a:r>
              <a:rPr lang="it-IT" sz="1400" dirty="0" smtClean="0">
                <a:solidFill>
                  <a:srgbClr val="A63816"/>
                </a:solidFill>
              </a:rPr>
              <a:t> in </a:t>
            </a:r>
            <a:r>
              <a:rPr lang="it-IT" sz="1400" dirty="0" err="1" smtClean="0">
                <a:solidFill>
                  <a:srgbClr val="A63816"/>
                </a:solidFill>
              </a:rPr>
              <a:t>triangol</a:t>
            </a:r>
            <a:r>
              <a:rPr lang="it-IT" sz="1400" dirty="0" smtClean="0">
                <a:solidFill>
                  <a:srgbClr val="A63816"/>
                </a:solidFill>
              </a:rPr>
              <a:t> due ottusi,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dirty="0" smtClean="0">
                <a:solidFill>
                  <a:srgbClr val="A63816"/>
                </a:solidFill>
              </a:rPr>
              <a:t>Così vedi le cose contingenti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dirty="0" smtClean="0">
                <a:solidFill>
                  <a:srgbClr val="A63816"/>
                </a:solidFill>
              </a:rPr>
              <a:t>Anzi che </a:t>
            </a:r>
            <a:r>
              <a:rPr lang="it-IT" sz="1400" dirty="0" err="1" smtClean="0">
                <a:solidFill>
                  <a:srgbClr val="A63816"/>
                </a:solidFill>
              </a:rPr>
              <a:t>sieno</a:t>
            </a:r>
            <a:r>
              <a:rPr lang="it-IT" sz="1400" dirty="0" smtClean="0">
                <a:solidFill>
                  <a:srgbClr val="A63816"/>
                </a:solidFill>
              </a:rPr>
              <a:t> in sé, mirando il punto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dirty="0" smtClean="0">
                <a:solidFill>
                  <a:srgbClr val="A63816"/>
                </a:solidFill>
              </a:rPr>
              <a:t>A cui tutti li tempi son presenti” (Par. XVII, 13-18)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endParaRPr lang="it-IT" sz="1400" dirty="0" smtClean="0">
              <a:solidFill>
                <a:srgbClr val="A63816"/>
              </a:solidFill>
            </a:endParaRP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“Piota” è la pianta del piede in dialetto fiorentino, e quindi è una metafora per indicare “la mia radice”, cioè “il mio antenato”. Questa “piota”, cioè </a:t>
            </a:r>
            <a:r>
              <a:rPr lang="it-IT" sz="1400" dirty="0" err="1" smtClean="0"/>
              <a:t>Cacciaguida</a:t>
            </a:r>
            <a:r>
              <a:rPr lang="it-IT" sz="1400" dirty="0" smtClean="0"/>
              <a:t>, è descritta come colui che “si </a:t>
            </a:r>
            <a:r>
              <a:rPr lang="it-IT" sz="1400" dirty="0" err="1" smtClean="0"/>
              <a:t>insusa</a:t>
            </a:r>
            <a:r>
              <a:rPr lang="it-IT" sz="1400" dirty="0" smtClean="0"/>
              <a:t>”, cioè si innalza, al punto da conoscere gli eventi prima ancora che si avverino, leggendoli in Dio.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Del fatto che </a:t>
            </a:r>
            <a:r>
              <a:rPr lang="it-IT" sz="1400" dirty="0" err="1" smtClean="0"/>
              <a:t>Cacciaguida</a:t>
            </a:r>
            <a:r>
              <a:rPr lang="it-IT" sz="1400" dirty="0" smtClean="0"/>
              <a:t> possieda una capacità di chiaroveggenza Dante  è sicuro: ne è certo quanto del fatto che in un triangolo non possono sussistere due angoli ottusi. Infatti una delle formulazioni del famoso Quinto Postulato di Euclide è la seguente: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/>
              <a:t>- La somma degli angoli interni di un triangolo è pari ad un angolo piatto.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Siccome un angolo ottuso è maggiore di 90°, la somma di due angoli ottusi sarà maggiore di 180°, e quindi in un triangolo non potranno mai essere contenuti due angoli ottusi.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Con la stessa sicurezza con cui l’uomo è in grado di dimostrare che in un triangolo non possono convivere due angoli ottusi, altrettanto Dante è certo che </a:t>
            </a:r>
            <a:r>
              <a:rPr lang="it-IT" sz="1400" dirty="0" err="1" smtClean="0"/>
              <a:t>Cacciaguida</a:t>
            </a:r>
            <a:r>
              <a:rPr lang="it-IT" sz="1400" dirty="0" smtClean="0"/>
              <a:t> è in grado di prevedere passato, presente e futuro. Ma l’immagine che l’autore ci vuole comunicare è ancora più raffinata: nella fantasia del lettore si affiancano infatti due figure di segno opposto. Da un lato il triangolo che nella finitudine dell’angolo piatto non può contenere i due eccessivamente aperti angoli ottusi; dall’altro il simbolo per eccellenza della finitudine, il punto, che invece riesce ad accogliere in sé l’infinito e l’eternità. È lo scacco della ragione umana, l’abisso incolmabile tra finito e infinito, che Dante riesce ad esprimere proprio usando la geometria.</a:t>
            </a:r>
          </a:p>
        </p:txBody>
      </p:sp>
      <p:pic>
        <p:nvPicPr>
          <p:cNvPr id="17412" name="Picture 2" descr="C:\Users\stefano96\Desktop\fig1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1052513"/>
            <a:ext cx="2643188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0C0"/>
            </a:gs>
            <a:gs pos="70000">
              <a:srgbClr val="C4D6EB"/>
            </a:gs>
            <a:gs pos="100000">
              <a:srgbClr val="002060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/>
        </p:nvSpPr>
        <p:spPr>
          <a:xfrm>
            <a:off x="4787900" y="1268413"/>
            <a:ext cx="3529013" cy="4608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8435" name="Tito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it-IT" sz="3600" smtClean="0"/>
              <a:t>L’UTILIZZO DEL COMPASSO</a:t>
            </a:r>
          </a:p>
        </p:txBody>
      </p:sp>
      <p:sp>
        <p:nvSpPr>
          <p:cNvPr id="18436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Dante non limita certo le proprie conoscenze di geometria all’utilizzo di un semplice  concetto in senso allegorico. 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Egli sa utilizzare gli strumenti propri della geometria, come ad esempio il compasso.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endParaRPr lang="it-IT" sz="1400" i="1" dirty="0" smtClean="0">
              <a:solidFill>
                <a:srgbClr val="A63816"/>
              </a:solidFill>
            </a:endParaRP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“Colui che volse il sesto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a lo stremo del mondo, e dentro ad esso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distinse tanto occulto e manifesto” (Par. XIX, 40-42)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endParaRPr lang="it-IT" sz="1400" i="1" dirty="0" smtClean="0">
              <a:solidFill>
                <a:srgbClr val="A63816"/>
              </a:solidFill>
            </a:endParaRP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Quel “sesto” è proprio il compasso, che  veniva chiamato in questo modo perché poteva essere aperto fino ad un sesto del cerchio, cioè fino a 60°. 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Si noti che, attraverso questa immagine, il Signore è rappresentato proprio come un geometra, che traccia i confini del mondo esattamente come un architetto fa con l’edificio che deve costruire.</a:t>
            </a:r>
          </a:p>
        </p:txBody>
      </p:sp>
      <p:pic>
        <p:nvPicPr>
          <p:cNvPr id="18437" name="Picture 12" descr="C:\Users\stefano96\Desktop\compass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4292600"/>
            <a:ext cx="391318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0C0"/>
            </a:gs>
            <a:gs pos="70000">
              <a:srgbClr val="C4D6EB"/>
            </a:gs>
            <a:gs pos="100000">
              <a:srgbClr val="002060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77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600" dirty="0" smtClean="0"/>
              <a:t>LA RETTIFICAZIONE DELLA CIRCONFERENZA</a:t>
            </a:r>
            <a:endParaRPr lang="it-IT" sz="3600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040313"/>
          </a:xfrm>
        </p:spPr>
        <p:txBody>
          <a:bodyPr>
            <a:normAutofit/>
          </a:bodyPr>
          <a:lstStyle/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“Qual è ‘l geomètra che tutto s’affigge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per misurar lo cerchio, e non ritrova,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pensando, quel principio </a:t>
            </a:r>
            <a:r>
              <a:rPr lang="it-IT" sz="1400" i="1" dirty="0" err="1" smtClean="0">
                <a:solidFill>
                  <a:srgbClr val="A63816"/>
                </a:solidFill>
              </a:rPr>
              <a:t>ond</a:t>
            </a:r>
            <a:r>
              <a:rPr lang="it-IT" sz="1400" i="1" dirty="0" smtClean="0">
                <a:solidFill>
                  <a:srgbClr val="A63816"/>
                </a:solidFill>
              </a:rPr>
              <a:t>’</a:t>
            </a:r>
            <a:r>
              <a:rPr lang="it-IT" sz="1400" i="1" dirty="0" err="1" smtClean="0">
                <a:solidFill>
                  <a:srgbClr val="A63816"/>
                </a:solidFill>
              </a:rPr>
              <a:t>elli</a:t>
            </a:r>
            <a:r>
              <a:rPr lang="it-IT" sz="1400" i="1" dirty="0" smtClean="0">
                <a:solidFill>
                  <a:srgbClr val="A63816"/>
                </a:solidFill>
              </a:rPr>
              <a:t> </a:t>
            </a:r>
            <a:r>
              <a:rPr lang="it-IT" sz="1400" i="1" dirty="0" err="1" smtClean="0">
                <a:solidFill>
                  <a:srgbClr val="A63816"/>
                </a:solidFill>
              </a:rPr>
              <a:t>indige</a:t>
            </a:r>
            <a:r>
              <a:rPr lang="it-IT" sz="1400" i="1" dirty="0" smtClean="0">
                <a:solidFill>
                  <a:srgbClr val="A63816"/>
                </a:solidFill>
              </a:rPr>
              <a:t>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tal era io a q </a:t>
            </a:r>
            <a:r>
              <a:rPr lang="it-IT" sz="1400" i="1" dirty="0" err="1" smtClean="0">
                <a:solidFill>
                  <a:srgbClr val="A63816"/>
                </a:solidFill>
              </a:rPr>
              <a:t>uella</a:t>
            </a:r>
            <a:r>
              <a:rPr lang="it-IT" sz="1400" i="1" dirty="0" smtClean="0">
                <a:solidFill>
                  <a:srgbClr val="A63816"/>
                </a:solidFill>
              </a:rPr>
              <a:t> vista nova;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veder </a:t>
            </a:r>
            <a:r>
              <a:rPr lang="it-IT" sz="1400" i="1" dirty="0" err="1" smtClean="0">
                <a:solidFill>
                  <a:srgbClr val="A63816"/>
                </a:solidFill>
              </a:rPr>
              <a:t>volea</a:t>
            </a:r>
            <a:r>
              <a:rPr lang="it-IT" sz="1400" i="1" dirty="0" smtClean="0">
                <a:solidFill>
                  <a:srgbClr val="A63816"/>
                </a:solidFill>
              </a:rPr>
              <a:t> come si convenne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A63816"/>
                </a:solidFill>
              </a:rPr>
              <a:t> l’imago al cerchio e come vi si </a:t>
            </a:r>
            <a:r>
              <a:rPr lang="it-IT" sz="1400" i="1" dirty="0" err="1" smtClean="0">
                <a:solidFill>
                  <a:srgbClr val="A63816"/>
                </a:solidFill>
              </a:rPr>
              <a:t>indova</a:t>
            </a:r>
            <a:r>
              <a:rPr lang="it-IT" sz="1400" i="1" dirty="0" smtClean="0">
                <a:solidFill>
                  <a:srgbClr val="A63816"/>
                </a:solidFill>
              </a:rPr>
              <a:t>” (Par. </a:t>
            </a:r>
            <a:r>
              <a:rPr lang="it-IT" sz="1400" i="1" dirty="0" err="1" smtClean="0">
                <a:solidFill>
                  <a:srgbClr val="A63816"/>
                </a:solidFill>
              </a:rPr>
              <a:t>XXXIII</a:t>
            </a:r>
            <a:r>
              <a:rPr lang="it-IT" sz="1400" i="1" dirty="0" smtClean="0">
                <a:solidFill>
                  <a:srgbClr val="A63816"/>
                </a:solidFill>
              </a:rPr>
              <a:t>, 133-138)</a:t>
            </a:r>
          </a:p>
          <a:p>
            <a:pPr marL="179388" indent="0">
              <a:buFont typeface="Arial" charset="0"/>
              <a:buNone/>
            </a:pPr>
            <a:endParaRPr lang="it-IT" sz="1600" i="1" dirty="0" smtClean="0"/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endParaRPr lang="it-IT" sz="1400" dirty="0" smtClean="0"/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Dante usa l’immagine di un  geometra del Medioevo  che combatte con i calcoli allo scopo di misurare il cerchio, eppure non riesce a trovare il principio di cui manca per risolverlo.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L’autore  rievoca qui l’antichissimo problema della rettificazione della circonferenza, ormai divenuto uno dei simboli dell’impossibilità umana di conoscere tutto, tanto che Dante ne aveva già parlato nel </a:t>
            </a:r>
            <a:r>
              <a:rPr lang="it-IT" sz="1400" i="1" dirty="0" smtClean="0"/>
              <a:t>Convivio</a:t>
            </a:r>
            <a:r>
              <a:rPr lang="it-IT" sz="1400" dirty="0" smtClean="0"/>
              <a:t>.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Stavolta però il riferimento all’impossibile quadratura del circolo non è affatto casuale: ci troviamo nell’ultimo Canto del Paradiso e la straordinaria visione che Dante si trova di fronte è Dio stesso. 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Egli ha visto apparire il Padre, il Figlio e lo Spirito Santo sotto forma di tre cerchi di diverso colore ma di uguale raggio </a:t>
            </a:r>
            <a:r>
              <a:rPr lang="it-IT" sz="1400" i="1" dirty="0" smtClean="0"/>
              <a:t>(</a:t>
            </a:r>
            <a:r>
              <a:rPr lang="it-IT" sz="1400" i="1" dirty="0" smtClean="0">
                <a:solidFill>
                  <a:srgbClr val="A63816"/>
                </a:solidFill>
              </a:rPr>
              <a:t>“di tre colori e d’una contenenza” (Par. </a:t>
            </a:r>
            <a:r>
              <a:rPr lang="it-IT" sz="1400" i="1" dirty="0" err="1" smtClean="0">
                <a:solidFill>
                  <a:srgbClr val="A63816"/>
                </a:solidFill>
              </a:rPr>
              <a:t>XXXIII</a:t>
            </a:r>
            <a:r>
              <a:rPr lang="it-IT" sz="1400" i="1" dirty="0" smtClean="0">
                <a:solidFill>
                  <a:srgbClr val="A63816"/>
                </a:solidFill>
              </a:rPr>
              <a:t>, 127-128)</a:t>
            </a:r>
            <a:r>
              <a:rPr lang="it-IT" sz="1400" i="1" dirty="0" smtClean="0"/>
              <a:t>)</a:t>
            </a:r>
            <a:r>
              <a:rPr lang="it-IT" sz="1400" dirty="0" smtClean="0"/>
              <a:t>, perché le tre persone della Santissima Trinità sono della stessa natura ma diverse nei loro attributi. </a:t>
            </a:r>
          </a:p>
          <a:p>
            <a:pPr marL="179388" indent="0" algn="just">
              <a:spcBef>
                <a:spcPct val="0"/>
              </a:spcBef>
              <a:buFont typeface="Arial" charset="0"/>
              <a:buNone/>
            </a:pPr>
            <a:r>
              <a:rPr lang="it-IT" sz="1400" dirty="0" smtClean="0"/>
              <a:t>Ad una osservazione ancora più attenta il cerchio del Figlio appare a Dante dipinto dentro di sé, del suo stesso colore, con l’immagine dell’uomo. È questo il Mistero dell’Incarnazione, che Dante con le sole forze della ragione non può riuscire a penetrare, esattamente come il geometra non riuscirà mai a rettificare il cerchio. Ciò che Dante vuole trasmettere al lettore è il vero e proprio dramma dell’intellettuale, che tenta e ritenta, ma deve ad un certo punto ammettere i limiti delle proprie capacità razionali.</a:t>
            </a:r>
          </a:p>
        </p:txBody>
      </p:sp>
      <p:pic>
        <p:nvPicPr>
          <p:cNvPr id="19460" name="Picture 2" descr="C:\Users\stefano96\Desktop\QuadraturaCerchi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1125538"/>
            <a:ext cx="15811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0C0"/>
            </a:gs>
            <a:gs pos="70000">
              <a:srgbClr val="C4D6EB"/>
            </a:gs>
            <a:gs pos="100000">
              <a:srgbClr val="002060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4294967295"/>
          </p:nvPr>
        </p:nvSpPr>
        <p:spPr>
          <a:xfrm>
            <a:off x="179388" y="1557338"/>
            <a:ext cx="4608512" cy="5111750"/>
          </a:xfrm>
        </p:spPr>
        <p:txBody>
          <a:bodyPr>
            <a:noAutofit/>
          </a:bodyPr>
          <a:lstStyle/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000000"/>
                </a:solidFill>
              </a:rPr>
              <a:t>“O luce </a:t>
            </a:r>
            <a:r>
              <a:rPr lang="it-IT" sz="1400" i="1" dirty="0" err="1" smtClean="0">
                <a:solidFill>
                  <a:srgbClr val="000000"/>
                </a:solidFill>
              </a:rPr>
              <a:t>etterna</a:t>
            </a:r>
            <a:r>
              <a:rPr lang="it-IT" sz="1400" i="1" dirty="0" smtClean="0">
                <a:solidFill>
                  <a:srgbClr val="000000"/>
                </a:solidFill>
              </a:rPr>
              <a:t> che sola in te </a:t>
            </a:r>
            <a:r>
              <a:rPr lang="it-IT" sz="1400" i="1" dirty="0" err="1" smtClean="0">
                <a:solidFill>
                  <a:srgbClr val="000000"/>
                </a:solidFill>
              </a:rPr>
              <a:t>sidi</a:t>
            </a:r>
            <a:r>
              <a:rPr lang="it-IT" sz="1400" i="1" dirty="0" smtClean="0">
                <a:solidFill>
                  <a:srgbClr val="000000"/>
                </a:solidFill>
              </a:rPr>
              <a:t>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000000"/>
                </a:solidFill>
              </a:rPr>
              <a:t>Sola t’intendi, e da te </a:t>
            </a:r>
            <a:r>
              <a:rPr lang="it-IT" sz="1400" i="1" dirty="0" err="1" smtClean="0">
                <a:solidFill>
                  <a:srgbClr val="000000"/>
                </a:solidFill>
              </a:rPr>
              <a:t>intelletta</a:t>
            </a:r>
            <a:endParaRPr lang="it-IT" sz="1400" i="1" dirty="0" smtClean="0">
              <a:solidFill>
                <a:srgbClr val="000000"/>
              </a:solidFill>
            </a:endParaRP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000000"/>
                </a:solidFill>
              </a:rPr>
              <a:t>e intendente te ami e arridi!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000000"/>
                </a:solidFill>
              </a:rPr>
              <a:t>Quella </a:t>
            </a:r>
            <a:r>
              <a:rPr lang="it-IT" sz="1400" i="1" dirty="0" err="1" smtClean="0">
                <a:solidFill>
                  <a:srgbClr val="000000"/>
                </a:solidFill>
              </a:rPr>
              <a:t>circulazion</a:t>
            </a:r>
            <a:r>
              <a:rPr lang="it-IT" sz="1400" i="1" dirty="0" smtClean="0">
                <a:solidFill>
                  <a:srgbClr val="000000"/>
                </a:solidFill>
              </a:rPr>
              <a:t> che si </a:t>
            </a:r>
            <a:r>
              <a:rPr lang="it-IT" sz="1400" i="1" dirty="0" err="1" smtClean="0">
                <a:solidFill>
                  <a:srgbClr val="000000"/>
                </a:solidFill>
              </a:rPr>
              <a:t>concetta</a:t>
            </a:r>
            <a:endParaRPr lang="it-IT" sz="1400" i="1" dirty="0" smtClean="0">
              <a:solidFill>
                <a:srgbClr val="000000"/>
              </a:solidFill>
            </a:endParaRP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000000"/>
                </a:solidFill>
              </a:rPr>
              <a:t>Pareva in te come lume riflesso,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000000"/>
                </a:solidFill>
              </a:rPr>
              <a:t>da li occhi miei alquanto </a:t>
            </a:r>
            <a:r>
              <a:rPr lang="it-IT" sz="1400" i="1" dirty="0" err="1" smtClean="0">
                <a:solidFill>
                  <a:srgbClr val="000000"/>
                </a:solidFill>
              </a:rPr>
              <a:t>circunspetta</a:t>
            </a:r>
            <a:r>
              <a:rPr lang="it-IT" sz="1400" i="1" dirty="0" smtClean="0">
                <a:solidFill>
                  <a:srgbClr val="000000"/>
                </a:solidFill>
              </a:rPr>
              <a:t>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F2F2F2"/>
                </a:solidFill>
              </a:rPr>
              <a:t>Dentro da sé, del suo colore stesso,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FF0000"/>
                </a:solidFill>
              </a:rPr>
              <a:t>Mi parve pinta de la nostra effige: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FF0000"/>
                </a:solidFill>
              </a:rPr>
              <a:t>Per che l’mio viso in lei tutto era messo.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FF0000"/>
                </a:solidFill>
              </a:rPr>
              <a:t>Qual è ‘l geometra che tutto s’</a:t>
            </a:r>
            <a:r>
              <a:rPr lang="it-IT" sz="1400" i="1" dirty="0" err="1" smtClean="0">
                <a:solidFill>
                  <a:srgbClr val="FF0000"/>
                </a:solidFill>
              </a:rPr>
              <a:t>affige</a:t>
            </a:r>
            <a:endParaRPr lang="it-IT" sz="1400" i="1" dirty="0" smtClean="0">
              <a:solidFill>
                <a:srgbClr val="FF0000"/>
              </a:solidFill>
            </a:endParaRP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FFFF00"/>
                </a:solidFill>
              </a:rPr>
              <a:t>Per misurar lo cerchio, e non ritrova, 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FFFF00"/>
                </a:solidFill>
              </a:rPr>
              <a:t>Pensando, quel principio </a:t>
            </a:r>
            <a:r>
              <a:rPr lang="it-IT" sz="1400" i="1" dirty="0" err="1" smtClean="0">
                <a:solidFill>
                  <a:srgbClr val="FFFF00"/>
                </a:solidFill>
              </a:rPr>
              <a:t>ond</a:t>
            </a:r>
            <a:r>
              <a:rPr lang="it-IT" sz="1400" i="1" dirty="0" smtClean="0">
                <a:solidFill>
                  <a:srgbClr val="FFFF00"/>
                </a:solidFill>
              </a:rPr>
              <a:t>’</a:t>
            </a:r>
            <a:r>
              <a:rPr lang="it-IT" sz="1400" i="1" dirty="0" err="1" smtClean="0">
                <a:solidFill>
                  <a:srgbClr val="FFFF00"/>
                </a:solidFill>
              </a:rPr>
              <a:t>elli</a:t>
            </a:r>
            <a:r>
              <a:rPr lang="it-IT" sz="1400" i="1" dirty="0" smtClean="0">
                <a:solidFill>
                  <a:srgbClr val="FFFF00"/>
                </a:solidFill>
              </a:rPr>
              <a:t> </a:t>
            </a:r>
            <a:r>
              <a:rPr lang="it-IT" sz="1400" i="1" dirty="0" err="1" smtClean="0">
                <a:solidFill>
                  <a:srgbClr val="FFFF00"/>
                </a:solidFill>
              </a:rPr>
              <a:t>indige</a:t>
            </a:r>
            <a:r>
              <a:rPr lang="it-IT" sz="1400" i="1" dirty="0" smtClean="0">
                <a:solidFill>
                  <a:srgbClr val="FFFF00"/>
                </a:solidFill>
              </a:rPr>
              <a:t>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FF0000"/>
                </a:solidFill>
              </a:rPr>
              <a:t>Tal era io a quella vista nova: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FF0000"/>
                </a:solidFill>
              </a:rPr>
              <a:t>Veder voleva come si convenne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rgbClr val="FF0000"/>
                </a:solidFill>
              </a:rPr>
              <a:t>L’imago al cerchio e come vi s’</a:t>
            </a:r>
            <a:r>
              <a:rPr lang="it-IT" sz="1400" i="1" dirty="0" err="1" smtClean="0">
                <a:solidFill>
                  <a:srgbClr val="FF0000"/>
                </a:solidFill>
              </a:rPr>
              <a:t>indova</a:t>
            </a:r>
            <a:r>
              <a:rPr lang="it-IT" sz="1400" i="1" dirty="0" smtClean="0">
                <a:solidFill>
                  <a:srgbClr val="FF0000"/>
                </a:solidFill>
              </a:rPr>
              <a:t>;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>
                <a:solidFill>
                  <a:schemeClr val="bg1"/>
                </a:solidFill>
              </a:rPr>
              <a:t>Ma non </a:t>
            </a:r>
            <a:r>
              <a:rPr lang="it-IT" sz="1400" i="1" dirty="0" err="1" smtClean="0">
                <a:solidFill>
                  <a:schemeClr val="bg1"/>
                </a:solidFill>
              </a:rPr>
              <a:t>eran</a:t>
            </a:r>
            <a:r>
              <a:rPr lang="it-IT" sz="1400" i="1" dirty="0" smtClean="0">
                <a:solidFill>
                  <a:schemeClr val="bg1"/>
                </a:solidFill>
              </a:rPr>
              <a:t> da ciò le proprie penne: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/>
              <a:t>Se non che la mia mente fu percossa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/>
              <a:t>Da un fulgore in che sua voglia venne.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/>
              <a:t>A l’alta fantasia qui mancò possa;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/>
              <a:t>Ma già volgeva il mio disio e ‘l </a:t>
            </a:r>
            <a:r>
              <a:rPr lang="it-IT" sz="1400" i="1" dirty="0" err="1" smtClean="0"/>
              <a:t>velle</a:t>
            </a:r>
            <a:r>
              <a:rPr lang="it-IT" sz="1400" i="1" dirty="0" smtClean="0"/>
              <a:t>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/>
              <a:t>Sì come rota ch’</a:t>
            </a:r>
            <a:r>
              <a:rPr lang="it-IT" sz="1400" i="1" dirty="0" err="1" smtClean="0"/>
              <a:t>igualmente</a:t>
            </a:r>
            <a:r>
              <a:rPr lang="it-IT" sz="1400" i="1" dirty="0" smtClean="0"/>
              <a:t> è mossa,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/>
              <a:t>L’amor che </a:t>
            </a:r>
            <a:r>
              <a:rPr lang="it-IT" sz="1400" i="1" dirty="0" err="1" smtClean="0"/>
              <a:t>move</a:t>
            </a:r>
            <a:r>
              <a:rPr lang="it-IT" sz="1400" i="1" dirty="0" smtClean="0"/>
              <a:t> il sole e l’altre stelle.” </a:t>
            </a:r>
          </a:p>
          <a:p>
            <a:pPr marL="179388" indent="0">
              <a:spcBef>
                <a:spcPct val="0"/>
              </a:spcBef>
              <a:buFont typeface="Arial" charset="0"/>
              <a:buNone/>
            </a:pPr>
            <a:r>
              <a:rPr lang="it-IT" sz="1400" i="1" dirty="0" smtClean="0"/>
              <a:t>                                                                      (Par. XXIII, 124-145)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4787900" y="1268413"/>
            <a:ext cx="3529013" cy="4608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0484" name="CasellaDiTesto 16"/>
          <p:cNvSpPr txBox="1">
            <a:spLocks noChangeArrowheads="1"/>
          </p:cNvSpPr>
          <p:nvPr/>
        </p:nvSpPr>
        <p:spPr bwMode="auto">
          <a:xfrm>
            <a:off x="4932363" y="1785926"/>
            <a:ext cx="3783041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400" dirty="0">
                <a:latin typeface="Calibri" pitchFamily="34" charset="0"/>
              </a:rPr>
              <a:t>Questi 22 versi </a:t>
            </a:r>
            <a:r>
              <a:rPr lang="it-IT" sz="1400" dirty="0" smtClean="0">
                <a:latin typeface="Calibri" pitchFamily="34" charset="0"/>
              </a:rPr>
              <a:t>richiamano nella </a:t>
            </a:r>
            <a:r>
              <a:rPr lang="it-IT" sz="1400" dirty="0">
                <a:latin typeface="Calibri" pitchFamily="34" charset="0"/>
              </a:rPr>
              <a:t>loro </a:t>
            </a:r>
            <a:r>
              <a:rPr lang="it-IT" sz="1400" dirty="0" smtClean="0">
                <a:latin typeface="Calibri" pitchFamily="34" charset="0"/>
              </a:rPr>
              <a:t>struttura </a:t>
            </a:r>
            <a:r>
              <a:rPr lang="it-IT" sz="1400" dirty="0">
                <a:latin typeface="Calibri" pitchFamily="34" charset="0"/>
              </a:rPr>
              <a:t>un cerchio, costituito a sua volta da tre anelli concentrici, esattamente come la visione che Dante può avere di Dio.</a:t>
            </a:r>
          </a:p>
          <a:p>
            <a:pPr algn="just"/>
            <a:r>
              <a:rPr lang="it-IT" sz="1400" dirty="0">
                <a:latin typeface="Calibri" pitchFamily="34" charset="0"/>
              </a:rPr>
              <a:t>Il cerchio più esterno è quello evidenziato in nero e corrisponde allo Spirito Santo; infatti contiene l’ardore che Dante ha di conoscere la Natura Divina e l’appagamento che essa porta.</a:t>
            </a:r>
          </a:p>
          <a:p>
            <a:pPr algn="just"/>
            <a:r>
              <a:rPr lang="it-IT" sz="1400" dirty="0">
                <a:latin typeface="Calibri" pitchFamily="34" charset="0"/>
              </a:rPr>
              <a:t>Il cerchio intermedio è quello evidenziato in bianco e rosso e corrisponde a Dio Figlio; infatti in esso si parla della </a:t>
            </a:r>
            <a:r>
              <a:rPr lang="it-IT" sz="1400" i="1" dirty="0">
                <a:latin typeface="Calibri" pitchFamily="34" charset="0"/>
              </a:rPr>
              <a:t>“nostra effige”</a:t>
            </a:r>
            <a:r>
              <a:rPr lang="it-IT" sz="1400" dirty="0">
                <a:latin typeface="Calibri" pitchFamily="34" charset="0"/>
              </a:rPr>
              <a:t>,</a:t>
            </a:r>
            <a:r>
              <a:rPr lang="it-IT" sz="1400" i="1" dirty="0">
                <a:latin typeface="Calibri" pitchFamily="34" charset="0"/>
              </a:rPr>
              <a:t> </a:t>
            </a:r>
            <a:r>
              <a:rPr lang="it-IT" sz="1400" dirty="0">
                <a:latin typeface="Calibri" pitchFamily="34" charset="0"/>
              </a:rPr>
              <a:t>che Cristo vestì incarnandosi, e dell’ </a:t>
            </a:r>
            <a:r>
              <a:rPr lang="it-IT" sz="1400" i="1" dirty="0">
                <a:latin typeface="Calibri" pitchFamily="34" charset="0"/>
              </a:rPr>
              <a:t>“imago” </a:t>
            </a:r>
            <a:r>
              <a:rPr lang="it-IT" sz="1400" dirty="0">
                <a:latin typeface="Calibri" pitchFamily="34" charset="0"/>
              </a:rPr>
              <a:t>che </a:t>
            </a:r>
            <a:r>
              <a:rPr lang="it-IT" sz="1400" i="1" dirty="0">
                <a:latin typeface="Calibri" pitchFamily="34" charset="0"/>
              </a:rPr>
              <a:t>“s’</a:t>
            </a:r>
            <a:r>
              <a:rPr lang="it-IT" sz="1400" i="1" dirty="0" err="1">
                <a:latin typeface="Calibri" pitchFamily="34" charset="0"/>
              </a:rPr>
              <a:t>indova</a:t>
            </a:r>
            <a:r>
              <a:rPr lang="it-IT" sz="1400" dirty="0">
                <a:latin typeface="Calibri" pitchFamily="34" charset="0"/>
              </a:rPr>
              <a:t>” nel cerchio, simbolo visivo delle due Nature di Cristo, Uomo e Dio </a:t>
            </a:r>
          </a:p>
          <a:p>
            <a:pPr algn="just"/>
            <a:r>
              <a:rPr lang="it-IT" sz="1400" dirty="0">
                <a:latin typeface="Calibri" pitchFamily="34" charset="0"/>
              </a:rPr>
              <a:t>Infine, il cerchio più interno è quello evidenziato in giallo e corrisponde a Dio Padre, poiché contiene il mistero del pi greco, che solo da Dio può essere colto in tutta la sua interezza.</a:t>
            </a:r>
          </a:p>
          <a:p>
            <a:endParaRPr lang="it-IT" sz="1400" dirty="0">
              <a:latin typeface="Calibri" pitchFamily="34" charset="0"/>
            </a:endParaRPr>
          </a:p>
        </p:txBody>
      </p:sp>
      <p:sp>
        <p:nvSpPr>
          <p:cNvPr id="20485" name="CasellaDiTesto 17"/>
          <p:cNvSpPr txBox="1">
            <a:spLocks noChangeArrowheads="1"/>
          </p:cNvSpPr>
          <p:nvPr/>
        </p:nvSpPr>
        <p:spPr bwMode="auto">
          <a:xfrm>
            <a:off x="250825" y="188913"/>
            <a:ext cx="45370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1400" dirty="0">
                <a:latin typeface="Calibri" pitchFamily="34" charset="0"/>
              </a:rPr>
              <a:t>Qualcuno però, nell’analisi del “</a:t>
            </a:r>
            <a:r>
              <a:rPr lang="it-IT" sz="1400" i="1" dirty="0">
                <a:latin typeface="Calibri" pitchFamily="34" charset="0"/>
              </a:rPr>
              <a:t>geometra che tutto s’</a:t>
            </a:r>
            <a:r>
              <a:rPr lang="it-IT" sz="1400" i="1" dirty="0" err="1">
                <a:latin typeface="Calibri" pitchFamily="34" charset="0"/>
              </a:rPr>
              <a:t>affige</a:t>
            </a:r>
            <a:r>
              <a:rPr lang="it-IT" sz="1400" i="1" dirty="0">
                <a:latin typeface="Calibri" pitchFamily="34" charset="0"/>
              </a:rPr>
              <a:t> per misurar lo cerchio”</a:t>
            </a:r>
            <a:r>
              <a:rPr lang="it-IT" sz="1400" dirty="0">
                <a:latin typeface="Calibri" pitchFamily="34" charset="0"/>
              </a:rPr>
              <a:t> ha visto anche un’allusione nemmeno troppo velata al fatto che solo Dio conosce il segreto della quadratura del cerchio. </a:t>
            </a:r>
          </a:p>
          <a:p>
            <a:pPr algn="just"/>
            <a:r>
              <a:rPr lang="it-IT" sz="1400" dirty="0">
                <a:latin typeface="Calibri" pitchFamily="34" charset="0"/>
              </a:rPr>
              <a:t>Consideriamo gli ultimi 22 versi del Paradiso e suddividiamoli  in questo modo: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0C0"/>
            </a:gs>
            <a:gs pos="70000">
              <a:srgbClr val="C4D6EB"/>
            </a:gs>
            <a:gs pos="100000">
              <a:srgbClr val="002060"/>
            </a:gs>
            <a:gs pos="100000">
              <a:srgbClr val="FFEBFA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/>
          </p:cNvSpPr>
          <p:nvPr/>
        </p:nvSpPr>
        <p:spPr>
          <a:xfrm>
            <a:off x="395288" y="4221163"/>
            <a:ext cx="8280400" cy="936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79388">
              <a:buFont typeface="Arial" charset="0"/>
              <a:buChar char="•"/>
            </a:pPr>
            <a:r>
              <a:rPr lang="it-IT">
                <a:solidFill>
                  <a:srgbClr val="000000"/>
                </a:solidFill>
              </a:rPr>
              <a:t>    Lealini Stefano                  ITI”V.E.Marzotto” – Valdagno                      a.s. 2012-2013</a:t>
            </a:r>
          </a:p>
        </p:txBody>
      </p:sp>
      <p:sp>
        <p:nvSpPr>
          <p:cNvPr id="21507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smtClean="0"/>
              <a:t>FONTI</a:t>
            </a:r>
          </a:p>
        </p:txBody>
      </p:sp>
      <p:sp>
        <p:nvSpPr>
          <p:cNvPr id="21508" name="Segnaposto contenut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97000"/>
          </a:xfrm>
        </p:spPr>
        <p:txBody>
          <a:bodyPr/>
          <a:lstStyle/>
          <a:p>
            <a:r>
              <a:rPr lang="it-IT" sz="2000" dirty="0" smtClean="0"/>
              <a:t>Dante Alighieri, </a:t>
            </a:r>
            <a:r>
              <a:rPr lang="it-IT" sz="2000" i="1" dirty="0" smtClean="0"/>
              <a:t>La Divina Commedia</a:t>
            </a:r>
          </a:p>
          <a:p>
            <a:r>
              <a:rPr lang="it-IT" sz="2000" dirty="0" smtClean="0"/>
              <a:t>Bruno </a:t>
            </a:r>
            <a:r>
              <a:rPr lang="it-IT" sz="2000" dirty="0" err="1" smtClean="0"/>
              <a:t>D’Amore</a:t>
            </a:r>
            <a:r>
              <a:rPr lang="it-IT" sz="2000" dirty="0" smtClean="0"/>
              <a:t>, </a:t>
            </a:r>
            <a:r>
              <a:rPr lang="it-IT" sz="2000" i="1" dirty="0" smtClean="0"/>
              <a:t>La Matematica nella Divina Commedia</a:t>
            </a:r>
          </a:p>
          <a:p>
            <a:r>
              <a:rPr lang="it-IT" sz="2000" dirty="0" smtClean="0"/>
              <a:t>Bruno </a:t>
            </a:r>
            <a:r>
              <a:rPr lang="it-IT" sz="2000" dirty="0" err="1" smtClean="0"/>
              <a:t>D’Amore</a:t>
            </a:r>
            <a:r>
              <a:rPr lang="it-IT" sz="2000" dirty="0" smtClean="0"/>
              <a:t>, </a:t>
            </a:r>
            <a:r>
              <a:rPr lang="it-IT" sz="2000" i="1" dirty="0" smtClean="0"/>
              <a:t>La Divina Commedia: la Geometria</a:t>
            </a:r>
          </a:p>
        </p:txBody>
      </p:sp>
      <p:sp>
        <p:nvSpPr>
          <p:cNvPr id="21509" name="CasellaDiTesto 6"/>
          <p:cNvSpPr txBox="1">
            <a:spLocks noChangeArrowheads="1"/>
          </p:cNvSpPr>
          <p:nvPr/>
        </p:nvSpPr>
        <p:spPr bwMode="auto">
          <a:xfrm>
            <a:off x="2916238" y="3213100"/>
            <a:ext cx="3024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600">
                <a:latin typeface="Calibri" pitchFamily="34" charset="0"/>
              </a:rPr>
              <a:t>   AUTORE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1520</Words>
  <Application>Microsoft Office PowerPoint</Application>
  <PresentationFormat>Presentazione su schermo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LA MATEMATICA NELLA DIVINA COMMEDIA</vt:lpstr>
      <vt:lpstr>DANTE E LA GEOMETRIA</vt:lpstr>
      <vt:lpstr>IL PUNTO GEOMETRICO</vt:lpstr>
      <vt:lpstr>IL QUINTO POSTULATO DI EUCLIDE</vt:lpstr>
      <vt:lpstr>L’UTILIZZO DEL COMPASSO</vt:lpstr>
      <vt:lpstr>LA RETTIFICAZIONE DELLA CIRCONFERENZA</vt:lpstr>
      <vt:lpstr>Presentazione standard di PowerPoint</vt:lpstr>
      <vt:lpstr>FONTI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DANTE E LA MATEMATICA</dc:title>
  <dc:creator>Stefano Lealini</dc:creator>
  <cp:lastModifiedBy>Riccardo</cp:lastModifiedBy>
  <cp:revision>55</cp:revision>
  <dcterms:created xsi:type="dcterms:W3CDTF">2013-01-01T11:32:17Z</dcterms:created>
  <dcterms:modified xsi:type="dcterms:W3CDTF">2013-02-17T11:27:39Z</dcterms:modified>
</cp:coreProperties>
</file>