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24" autoAdjust="0"/>
  </p:normalViewPr>
  <p:slideViewPr>
    <p:cSldViewPr>
      <p:cViewPr>
        <p:scale>
          <a:sx n="100" d="100"/>
          <a:sy n="100" d="100"/>
        </p:scale>
        <p:origin x="-194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FED5D-3411-4458-84ED-55287F574C4B}" type="datetimeFigureOut">
              <a:rPr lang="it-IT" smtClean="0"/>
              <a:pPr/>
              <a:t>17/02/2013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C76CC-42C5-4171-8050-85472AB93A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5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76CC-42C5-4171-8050-85472AB93A9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76CC-42C5-4171-8050-85472AB93A95}" type="slidenum">
              <a:rPr lang="it-IT" smtClean="0"/>
              <a:pPr/>
              <a:t>3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76CC-42C5-4171-8050-85472AB93A95}" type="slidenum">
              <a:rPr lang="it-IT" smtClean="0"/>
              <a:pPr/>
              <a:t>8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699CB88-5E1A-4FAC-892A-60949ACB1F6F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699CB88-5E1A-4FAC-892A-60949ACB1F6F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699CB88-5E1A-4FAC-892A-60949ACB1F6F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699CB88-5E1A-4FAC-892A-60949ACB1F6F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699CB88-5E1A-4FAC-892A-60949ACB1F6F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699CB88-5E1A-4FAC-892A-60949ACB1F6F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699CB88-5E1A-4FAC-892A-60949ACB1F6F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699CB88-5E1A-4FAC-892A-60949ACB1F6F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ceofoscarini.it/didattic/matematica/geometria/postulati.html" TargetMode="External"/><Relationship Id="rId2" Type="http://schemas.openxmlformats.org/officeDocument/2006/relationships/hyperlink" Target="http://www.fmboschetto.i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62912" cy="1470025"/>
          </a:xfrm>
        </p:spPr>
        <p:txBody>
          <a:bodyPr/>
          <a:lstStyle/>
          <a:p>
            <a:pPr algn="ctr"/>
            <a:r>
              <a:rPr lang="it-IT" dirty="0" smtClean="0"/>
              <a:t>La cosmologia dantesca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464472"/>
          </a:xfrm>
        </p:spPr>
        <p:txBody>
          <a:bodyPr/>
          <a:lstStyle/>
          <a:p>
            <a:r>
              <a:rPr lang="it-IT" b="1" dirty="0" smtClean="0"/>
              <a:t>PERONI MICHELE </a:t>
            </a:r>
            <a:r>
              <a:rPr lang="it-IT" sz="2800" b="1" dirty="0" smtClean="0"/>
              <a:t>3°C</a:t>
            </a:r>
            <a:r>
              <a:rPr lang="it-IT" sz="1800" b="1" dirty="0" smtClean="0"/>
              <a:t>1</a:t>
            </a:r>
            <a:endParaRPr lang="it-IT" b="1" dirty="0"/>
          </a:p>
        </p:txBody>
      </p:sp>
      <p:pic>
        <p:nvPicPr>
          <p:cNvPr id="5" name="Immagine 4" descr="350px-Paradiso_Canto_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428868"/>
            <a:ext cx="3200400" cy="3547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3929058" y="3929066"/>
            <a:ext cx="3701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/>
              <a:t>G. Doré, </a:t>
            </a:r>
            <a:r>
              <a:rPr lang="it-IT" sz="1600" i="1" dirty="0" smtClean="0"/>
              <a:t>La moltitudine degli angeli</a:t>
            </a:r>
            <a:endParaRPr lang="it-IT" sz="16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dirty="0" smtClean="0"/>
              <a:t>Geometria Iperbolica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/>
              <a:t>La </a:t>
            </a:r>
            <a:r>
              <a:rPr lang="it-IT" b="1" dirty="0" smtClean="0"/>
              <a:t>geometria iperbolica, </a:t>
            </a:r>
            <a:r>
              <a:rPr lang="it-IT" dirty="0" smtClean="0"/>
              <a:t>chiamata anche </a:t>
            </a:r>
            <a:r>
              <a:rPr lang="it-IT" b="1" dirty="0" smtClean="0"/>
              <a:t>geometria della sella</a:t>
            </a:r>
            <a:r>
              <a:rPr lang="it-IT" dirty="0" smtClean="0"/>
              <a:t> o </a:t>
            </a:r>
            <a:r>
              <a:rPr lang="it-IT" b="1" dirty="0" smtClean="0"/>
              <a:t>geometria di Lobachevskij</a:t>
            </a:r>
            <a:r>
              <a:rPr lang="it-IT" dirty="0" smtClean="0"/>
              <a:t>, nasce nel XIX secolo; è una geometria ottenuta rimpiazzando il postulato delle parallele con il cosiddetto </a:t>
            </a:r>
            <a:r>
              <a:rPr lang="it-IT" b="1" dirty="0" smtClean="0"/>
              <a:t>postulato iperbolico:</a:t>
            </a:r>
          </a:p>
          <a:p>
            <a:pPr lvl="2" algn="just">
              <a:buNone/>
            </a:pPr>
            <a:r>
              <a:rPr lang="it-IT" dirty="0" smtClean="0"/>
              <a:t>   Per un punto fuori di una retta passano infinite rette parallele ad una retta data.</a:t>
            </a:r>
          </a:p>
          <a:p>
            <a:pPr algn="just"/>
            <a:r>
              <a:rPr lang="it-IT" dirty="0" smtClean="0"/>
              <a:t>La geometria iperbolica è stata inizialmente studiata da Saccheri nel secolo XVIII, e più tardi da Bolyai, Gauss e Lobachevsky, con il nome di </a:t>
            </a:r>
            <a:r>
              <a:rPr lang="it-IT" i="1" dirty="0" smtClean="0"/>
              <a:t>geometria astrale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A 150 anni dalla sua nascita, la geometria iperbolica è ancora un argomento centrale della matematica, ravvivato alla fine degli anni Settanta dalle scoperte di </a:t>
            </a:r>
            <a:r>
              <a:rPr lang="it-IT" b="1" dirty="0" smtClean="0"/>
              <a:t>William Thurston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 descr="600px-Hyperbolic_triangl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2250297" cy="150019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large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42" y="1000108"/>
            <a:ext cx="4552923" cy="5286412"/>
          </a:xfrm>
          <a:prstGeom prst="roundRect">
            <a:avLst>
              <a:gd name="adj" fmla="val 17096"/>
            </a:avLst>
          </a:prstGeom>
          <a:solidFill>
            <a:srgbClr val="FFFFFF">
              <a:shade val="85000"/>
            </a:srgb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295" endPos="92000" dist="101600" dir="5400000" sy="-100000" algn="bl" rotWithShape="0"/>
            <a:softEdge rad="63500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</a:t>
            </a:r>
            <a:r>
              <a:rPr lang="it-IT" dirty="0" smtClean="0">
                <a:solidFill>
                  <a:schemeClr val="accent1"/>
                </a:solidFill>
              </a:rPr>
              <a:t>punto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 smtClean="0"/>
              <a:t>Quando osserviamo lo                           spazio profondo riceviamo da esso delle immagini che ci hanno raggiunto alla velocità   della luce                            per un  determinato                                               tempo</a:t>
            </a:r>
            <a:r>
              <a:rPr lang="it-IT" sz="2800" dirty="0" smtClean="0"/>
              <a:t>.</a:t>
            </a:r>
          </a:p>
          <a:p>
            <a:pPr>
              <a:buNone/>
            </a:pPr>
            <a:endParaRPr lang="it-IT" sz="2800" dirty="0" smtClean="0"/>
          </a:p>
          <a:p>
            <a:pPr algn="just">
              <a:buNone/>
            </a:pPr>
            <a:r>
              <a:rPr lang="it-IT" sz="1700" b="1" dirty="0" smtClean="0"/>
              <a:t>      </a:t>
            </a:r>
            <a:r>
              <a:rPr lang="it-IT" sz="1700" b="1" dirty="0" smtClean="0">
                <a:solidFill>
                  <a:schemeClr val="accent1">
                    <a:lumMod val="75000"/>
                  </a:schemeClr>
                </a:solidFill>
              </a:rPr>
              <a:t>Osservare punti distanti nello spazio = viaggiare nel tempo e avvicinarsi alla origine  dell’Universo.</a:t>
            </a:r>
          </a:p>
          <a:p>
            <a:endParaRPr lang="it-IT" sz="1800" dirty="0"/>
          </a:p>
        </p:txBody>
      </p:sp>
      <p:sp>
        <p:nvSpPr>
          <p:cNvPr id="14" name="Segnaposto contenuto 1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it-IT" dirty="0" smtClean="0"/>
              <a:t>In geometria Il </a:t>
            </a:r>
            <a:r>
              <a:rPr lang="it-IT" b="1" dirty="0" smtClean="0"/>
              <a:t>punto </a:t>
            </a:r>
            <a:r>
              <a:rPr lang="it-IT" dirty="0" smtClean="0"/>
              <a:t>costituisce un </a:t>
            </a:r>
            <a:r>
              <a:rPr lang="it-IT" b="1" dirty="0" smtClean="0"/>
              <a:t>concetto primitivo</a:t>
            </a:r>
            <a:r>
              <a:rPr lang="it-IT" dirty="0" smtClean="0"/>
              <a:t>, cioè un concetto semplice ed intuitivo che si rinuncia a definire.</a:t>
            </a:r>
          </a:p>
          <a:p>
            <a:pPr algn="just"/>
            <a:r>
              <a:rPr lang="it-IT" dirty="0" smtClean="0"/>
              <a:t>È un elemento fondamentale per la geometria euclidea.</a:t>
            </a:r>
          </a:p>
          <a:p>
            <a:pPr algn="just"/>
            <a:endParaRPr lang="it-IT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fondo-universo-leop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857364"/>
            <a:ext cx="6643702" cy="4152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400" b="1" dirty="0" smtClean="0"/>
              <a:t> </a:t>
            </a:r>
            <a:r>
              <a:rPr lang="it-IT" sz="4400" dirty="0" smtClean="0"/>
              <a:t>Universo</a:t>
            </a:r>
            <a:r>
              <a:rPr lang="it-IT" sz="4400" b="1" dirty="0" smtClean="0"/>
              <a:t> </a:t>
            </a:r>
            <a:r>
              <a:rPr lang="it-IT" sz="4400" dirty="0" smtClean="0"/>
              <a:t>dantesco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/>
          <a:lstStyle/>
          <a:p>
            <a:pPr algn="just">
              <a:buNone/>
            </a:pPr>
            <a:r>
              <a:rPr lang="it-IT" sz="3200" b="1" dirty="0" smtClean="0"/>
              <a:t>   </a:t>
            </a:r>
            <a:r>
              <a:rPr lang="it-IT" sz="2000" b="1" dirty="0" smtClean="0"/>
              <a:t>Universo: </a:t>
            </a:r>
            <a:r>
              <a:rPr lang="it-IT" sz="2000" dirty="0" smtClean="0"/>
              <a:t> è in espansione ed era originariamente condensato in un punto, che ha cominciato ad espandersi a seguito di una grande esplosione  circa 14 miliardi di anni fa (Big Bang).</a:t>
            </a:r>
          </a:p>
          <a:p>
            <a:pPr>
              <a:buNone/>
            </a:pPr>
            <a:endParaRPr lang="it-IT" sz="800" dirty="0" smtClean="0"/>
          </a:p>
          <a:p>
            <a:pPr algn="ctr">
              <a:buNone/>
            </a:pPr>
            <a:r>
              <a:rPr lang="it-IT" sz="2000" dirty="0" smtClean="0"/>
              <a:t>   </a:t>
            </a:r>
            <a:r>
              <a:rPr lang="it-IT" sz="2000" b="1" dirty="0" smtClean="0"/>
              <a:t>Siamo avvolti da un orizzonte sferico che è UN PUNTO </a:t>
            </a:r>
          </a:p>
          <a:p>
            <a:pPr>
              <a:buNone/>
            </a:pPr>
            <a:r>
              <a:rPr lang="it-IT" sz="1600" i="1" dirty="0" smtClean="0"/>
              <a:t>“La donna mia, che mi </a:t>
            </a:r>
            <a:r>
              <a:rPr lang="it-IT" sz="1600" i="1" dirty="0" err="1" smtClean="0"/>
              <a:t>vedea</a:t>
            </a:r>
            <a:r>
              <a:rPr lang="it-IT" sz="1600" i="1" dirty="0" smtClean="0"/>
              <a:t> in cura    “Nel suo profondo vidi che s’interna</a:t>
            </a:r>
          </a:p>
          <a:p>
            <a:pPr>
              <a:buNone/>
            </a:pPr>
            <a:r>
              <a:rPr lang="it-IT" sz="1600" i="1" dirty="0" smtClean="0"/>
              <a:t> forte sospeso , disse: ‘Da quel punto        legato con amore in un volume,</a:t>
            </a:r>
          </a:p>
          <a:p>
            <a:pPr>
              <a:buNone/>
            </a:pPr>
            <a:r>
              <a:rPr lang="it-IT" sz="1600" i="1" dirty="0" smtClean="0"/>
              <a:t> </a:t>
            </a:r>
            <a:r>
              <a:rPr lang="it-IT" sz="1600" i="1" dirty="0" err="1" smtClean="0"/>
              <a:t>depende</a:t>
            </a:r>
            <a:r>
              <a:rPr lang="it-IT" sz="1600" i="1" dirty="0" smtClean="0"/>
              <a:t> il cielo e tutta la natura”          ciò che per l’universo si squaderna”  </a:t>
            </a:r>
          </a:p>
          <a:p>
            <a:pPr>
              <a:buNone/>
            </a:pPr>
            <a:r>
              <a:rPr lang="it-IT" sz="1600" i="1" dirty="0" smtClean="0"/>
              <a:t>                                   </a:t>
            </a:r>
            <a:r>
              <a:rPr lang="it-IT" sz="1600" dirty="0" smtClean="0"/>
              <a:t>(Par. </a:t>
            </a:r>
            <a:r>
              <a:rPr lang="it-IT" sz="1600" dirty="0" err="1" smtClean="0"/>
              <a:t>XXXIII</a:t>
            </a:r>
            <a:r>
              <a:rPr lang="it-IT" sz="1600" dirty="0" smtClean="0"/>
              <a:t>, 85-87)                                          (Par. </a:t>
            </a:r>
            <a:r>
              <a:rPr lang="it-IT" sz="1600" dirty="0" err="1" smtClean="0"/>
              <a:t>XXVIII</a:t>
            </a:r>
            <a:r>
              <a:rPr lang="it-IT" sz="1600" dirty="0" smtClean="0"/>
              <a:t>, 41-43)</a:t>
            </a:r>
          </a:p>
          <a:p>
            <a:pPr>
              <a:buNone/>
            </a:pPr>
            <a:endParaRPr lang="it-IT" sz="1600" i="1" dirty="0" smtClean="0"/>
          </a:p>
          <a:p>
            <a:pPr algn="just">
              <a:buNone/>
            </a:pPr>
            <a:r>
              <a:rPr lang="it-IT" sz="2000" b="1" dirty="0" smtClean="0"/>
              <a:t>     Universo dantesco: </a:t>
            </a:r>
            <a:r>
              <a:rPr lang="it-IT" sz="1600" dirty="0" smtClean="0"/>
              <a:t>ogni particolare è in rapporto alla totalità perché è segno di Dio e rivela all’uomo il suo amore:</a:t>
            </a:r>
          </a:p>
          <a:p>
            <a:pPr algn="ctr">
              <a:buNone/>
            </a:pPr>
            <a:r>
              <a:rPr lang="it-IT" sz="1600" i="1" dirty="0" smtClean="0"/>
              <a:t>“l’amor  che </a:t>
            </a:r>
            <a:r>
              <a:rPr lang="it-IT" sz="1600" i="1" dirty="0" err="1" smtClean="0"/>
              <a:t>move</a:t>
            </a:r>
            <a:r>
              <a:rPr lang="it-IT" sz="1600" i="1" dirty="0" smtClean="0"/>
              <a:t> il sole e l’altre stelle”   (Par. </a:t>
            </a:r>
            <a:r>
              <a:rPr lang="it-IT" sz="1600" i="1" dirty="0" err="1" smtClean="0"/>
              <a:t>XXXIII</a:t>
            </a:r>
            <a:r>
              <a:rPr lang="it-IT" sz="1600" i="1" dirty="0" smtClean="0"/>
              <a:t>, 145)</a:t>
            </a:r>
            <a:endParaRPr lang="it-IT" sz="2800" dirty="0" smtClean="0"/>
          </a:p>
          <a:p>
            <a:pPr algn="ctr">
              <a:buNone/>
            </a:pPr>
            <a:endParaRPr lang="it-IT" sz="1600" i="1" dirty="0" smtClean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858180" cy="1285884"/>
          </a:xfrm>
        </p:spPr>
        <p:txBody>
          <a:bodyPr/>
          <a:lstStyle/>
          <a:p>
            <a:pPr algn="ctr"/>
            <a:r>
              <a:rPr lang="it-IT" sz="4400" dirty="0" err="1" smtClean="0"/>
              <a:t>Sitografia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Autofit/>
          </a:bodyPr>
          <a:lstStyle/>
          <a:p>
            <a:r>
              <a:rPr lang="it-IT" sz="1800" dirty="0" smtClean="0"/>
              <a:t>F.M.Boschetto, </a:t>
            </a:r>
            <a:r>
              <a:rPr lang="it-IT" sz="1800" i="1" dirty="0" smtClean="0"/>
              <a:t>Dante e la scienza,</a:t>
            </a:r>
            <a:r>
              <a:rPr lang="it-IT" sz="1800" dirty="0" smtClean="0"/>
              <a:t> </a:t>
            </a:r>
            <a:r>
              <a:rPr lang="it-IT" sz="1800" i="1" dirty="0" smtClean="0">
                <a:hlinkClick r:id="rId2"/>
              </a:rPr>
              <a:t>www.fmboschetto.it</a:t>
            </a:r>
            <a:endParaRPr lang="it-IT" sz="1800" i="1" dirty="0" smtClean="0"/>
          </a:p>
          <a:p>
            <a:r>
              <a:rPr lang="it-IT" sz="1800" dirty="0" smtClean="0"/>
              <a:t>Il Liceo Foscarini di Venezia,  </a:t>
            </a:r>
            <a:r>
              <a:rPr lang="it-IT" sz="1800" dirty="0" smtClean="0">
                <a:hlinkClick r:id="rId3"/>
              </a:rPr>
              <a:t>www.liceofoscarini.it/</a:t>
            </a:r>
            <a:r>
              <a:rPr lang="it-IT" sz="1800" dirty="0" err="1" smtClean="0">
                <a:hlinkClick r:id="rId3"/>
              </a:rPr>
              <a:t>didattic</a:t>
            </a:r>
            <a:r>
              <a:rPr lang="it-IT" sz="1800" dirty="0" smtClean="0">
                <a:hlinkClick r:id="rId3"/>
              </a:rPr>
              <a:t>/matematica/geometria/</a:t>
            </a:r>
            <a:r>
              <a:rPr lang="it-IT" sz="1800" dirty="0" err="1" smtClean="0">
                <a:hlinkClick r:id="rId3"/>
              </a:rPr>
              <a:t>postulati.html</a:t>
            </a:r>
            <a:endParaRPr lang="it-IT" sz="1800" dirty="0" smtClean="0"/>
          </a:p>
          <a:p>
            <a:pPr marL="521208" indent="-457200"/>
            <a:r>
              <a:rPr lang="it-IT" sz="1800" dirty="0" smtClean="0"/>
              <a:t>Geometria Euclidea: it.wikipedia.org/</a:t>
            </a:r>
            <a:r>
              <a:rPr lang="it-IT" sz="1800" dirty="0" err="1" smtClean="0"/>
              <a:t>wiki</a:t>
            </a:r>
            <a:r>
              <a:rPr lang="it-IT" sz="1800" dirty="0" smtClean="0"/>
              <a:t>/</a:t>
            </a:r>
            <a:r>
              <a:rPr lang="it-IT" sz="1800" dirty="0" err="1" smtClean="0"/>
              <a:t>Geometria_euclidea</a:t>
            </a:r>
            <a:endParaRPr lang="it-IT" sz="1800" dirty="0" smtClean="0"/>
          </a:p>
          <a:p>
            <a:pPr marL="521208" indent="-457200"/>
            <a:r>
              <a:rPr lang="it-IT" sz="1800" dirty="0" smtClean="0"/>
              <a:t>Geometria non Euclidea: </a:t>
            </a:r>
            <a:r>
              <a:rPr lang="it-IT" sz="1800" dirty="0" err="1" smtClean="0"/>
              <a:t>it.wikipedia.org</a:t>
            </a:r>
            <a:r>
              <a:rPr lang="it-IT" sz="1800" dirty="0" smtClean="0"/>
              <a:t>/</a:t>
            </a:r>
            <a:r>
              <a:rPr lang="it-IT" sz="1800" dirty="0" err="1" smtClean="0"/>
              <a:t>wiki</a:t>
            </a:r>
            <a:r>
              <a:rPr lang="it-IT" sz="1800" dirty="0" smtClean="0"/>
              <a:t>/Geometria_non_euclidea</a:t>
            </a:r>
          </a:p>
          <a:p>
            <a:pPr marL="521208" indent="-457200" algn="ctr">
              <a:buNone/>
            </a:pPr>
            <a:r>
              <a:rPr lang="it-IT" sz="4400" dirty="0" smtClean="0">
                <a:solidFill>
                  <a:srgbClr val="F79029"/>
                </a:solidFill>
              </a:rPr>
              <a:t>Autore</a:t>
            </a:r>
          </a:p>
          <a:p>
            <a:pPr marL="521208" indent="-457200" algn="ctr">
              <a:buNone/>
            </a:pPr>
            <a:r>
              <a:rPr lang="it-IT" sz="3600" dirty="0" smtClean="0"/>
              <a:t>Peroni Michele</a:t>
            </a:r>
          </a:p>
          <a:p>
            <a:pPr marL="521208" indent="-457200" algn="ctr">
              <a:buNone/>
            </a:pPr>
            <a:r>
              <a:rPr lang="it-IT" sz="3600" dirty="0" smtClean="0"/>
              <a:t>3^C1</a:t>
            </a:r>
          </a:p>
          <a:p>
            <a:pPr marL="521208" indent="-457200" algn="ctr">
              <a:buNone/>
            </a:pPr>
            <a:r>
              <a:rPr lang="it-IT" sz="3600" dirty="0" err="1" smtClean="0"/>
              <a:t>a.s.</a:t>
            </a:r>
            <a:r>
              <a:rPr lang="it-IT" sz="3600" dirty="0" smtClean="0"/>
              <a:t> 2012-2013</a:t>
            </a:r>
          </a:p>
          <a:p>
            <a:pPr marL="521208" indent="-457200">
              <a:buNone/>
            </a:pPr>
            <a:endParaRPr lang="it-IT" sz="1800" dirty="0" smtClean="0"/>
          </a:p>
          <a:p>
            <a:pPr marL="521208" indent="-457200" algn="ctr">
              <a:buNone/>
            </a:pPr>
            <a:endParaRPr lang="it-IT" sz="4400" dirty="0" smtClean="0"/>
          </a:p>
          <a:p>
            <a:pPr marL="521208" indent="-457200" algn="ctr">
              <a:buNone/>
            </a:pPr>
            <a:r>
              <a:rPr lang="it-IT" sz="1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it-IT" dirty="0" smtClean="0"/>
              <a:t>La </a:t>
            </a:r>
            <a:r>
              <a:rPr lang="it-IT" i="1" dirty="0" smtClean="0"/>
              <a:t>Commedia</a:t>
            </a:r>
            <a:endParaRPr lang="it-IT" i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571612"/>
            <a:ext cx="7972452" cy="48831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/>
              <a:t>La </a:t>
            </a:r>
            <a:r>
              <a:rPr lang="it-IT" i="1" dirty="0" smtClean="0"/>
              <a:t>Commedia</a:t>
            </a:r>
            <a:r>
              <a:rPr lang="it-IT" dirty="0" smtClean="0"/>
              <a:t>  è un poema del fiorentino Dante Alighieri, scritto in terzine incatenate di versi endecasillabi, in lingua volgare toscana.</a:t>
            </a:r>
          </a:p>
          <a:p>
            <a:pPr algn="just"/>
            <a:r>
              <a:rPr lang="it-IT" dirty="0" smtClean="0"/>
              <a:t>Nella </a:t>
            </a:r>
            <a:r>
              <a:rPr lang="it-IT" i="1" dirty="0" smtClean="0"/>
              <a:t>Divina Commedia</a:t>
            </a:r>
            <a:r>
              <a:rPr lang="it-IT" dirty="0" smtClean="0"/>
              <a:t>, e in particolare nella terza cantica,</a:t>
            </a:r>
            <a:r>
              <a:rPr lang="it-IT" b="1" dirty="0" smtClean="0"/>
              <a:t> </a:t>
            </a:r>
            <a:r>
              <a:rPr lang="it-IT" b="1" i="1" dirty="0" smtClean="0"/>
              <a:t>Il Paradiso</a:t>
            </a:r>
            <a:r>
              <a:rPr lang="it-IT" dirty="0" smtClean="0"/>
              <a:t>, gli elementi astronomici e cosmologici sono parte integrante della costruzione poetica.</a:t>
            </a:r>
          </a:p>
          <a:p>
            <a:pPr algn="just"/>
            <a:r>
              <a:rPr lang="it-IT" dirty="0" smtClean="0"/>
              <a:t>La struttura testuale della </a:t>
            </a:r>
            <a:r>
              <a:rPr lang="it-IT" i="1" dirty="0" smtClean="0"/>
              <a:t>Commedia</a:t>
            </a:r>
            <a:r>
              <a:rPr lang="it-IT" dirty="0" smtClean="0"/>
              <a:t> coincide esattamente con la rappresentazione cosmologica dell’immaginario medievale. </a:t>
            </a:r>
            <a:endParaRPr lang="it-IT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L’immaginario medioevale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043890" cy="502607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it-IT" sz="4000" dirty="0" smtClean="0"/>
              <a:t>Il cosmo:</a:t>
            </a:r>
          </a:p>
          <a:p>
            <a:pPr algn="just"/>
            <a:r>
              <a:rPr lang="it-IT" sz="4000" dirty="0" smtClean="0"/>
              <a:t>è un universo ordinato e influenzato da presenze celesti</a:t>
            </a:r>
          </a:p>
          <a:p>
            <a:pPr algn="just"/>
            <a:r>
              <a:rPr lang="it-IT" sz="4000" dirty="0" smtClean="0"/>
              <a:t>risponde alla concezione geocentrica aristotelico-tolemaica con correzioni medievali.</a:t>
            </a:r>
          </a:p>
          <a:p>
            <a:pPr algn="just">
              <a:buNone/>
            </a:pPr>
            <a:r>
              <a:rPr lang="it-IT" sz="3200" dirty="0" smtClean="0"/>
              <a:t>     La Terra  è al centro dell’universo, circondata da sfere di etere  che portano la Luna, il Sole, i cinque pianeti visibili a occhio nudo e le stelle fisse. Oltre il Primo Mobile, che Aristotele aveva posto come origine del tempo e dello spazio, la cultura cristiana medievale aveva aggiunto un cielo “spirituale”, l’Empireo, rappresentato geometricamente da una sfera che circonda tutto l’universo.</a:t>
            </a:r>
          </a:p>
          <a:p>
            <a:pPr algn="just">
              <a:buFont typeface="Arial" pitchFamily="34" charset="0"/>
              <a:buChar char="•"/>
            </a:pPr>
            <a:r>
              <a:rPr lang="it-IT" sz="3200" b="1" dirty="0" smtClean="0"/>
              <a:t>Primo Mobile</a:t>
            </a:r>
            <a:r>
              <a:rPr lang="it-IT" sz="3200" dirty="0" smtClean="0"/>
              <a:t>: sfera esterna che delimita l’universo visibile</a:t>
            </a:r>
          </a:p>
          <a:p>
            <a:pPr algn="just">
              <a:buFont typeface="Arial" pitchFamily="34" charset="0"/>
              <a:buChar char="•"/>
            </a:pPr>
            <a:r>
              <a:rPr lang="it-IT" sz="3200" b="1" dirty="0" smtClean="0"/>
              <a:t>Empireo</a:t>
            </a:r>
            <a:r>
              <a:rPr lang="it-IT" sz="3200" dirty="0" smtClean="0"/>
              <a:t>: altra sfera con i vari ordini di angeli che ruotano in sfere concentriche attorno a un punto che è </a:t>
            </a:r>
            <a:r>
              <a:rPr lang="it-IT" sz="4000" b="1" dirty="0" smtClean="0"/>
              <a:t>Dio</a:t>
            </a:r>
            <a:r>
              <a:rPr lang="it-IT" sz="3200" dirty="0" smtClean="0"/>
              <a:t>.</a:t>
            </a:r>
          </a:p>
          <a:p>
            <a:endParaRPr lang="it-IT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L’ipersfera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it-IT" sz="3200" dirty="0" smtClean="0"/>
              <a:t>Dante nel XXVII canto del Paradiso sostiene  che il Primo Mobile è così omogeneo e isotropo (</a:t>
            </a:r>
            <a:r>
              <a:rPr lang="it-IT" sz="2800" dirty="0" smtClean="0"/>
              <a:t>uguale a se stesso in ogni punto e in ogni direzione</a:t>
            </a:r>
            <a:r>
              <a:rPr lang="it-IT" sz="3200" dirty="0" smtClean="0"/>
              <a:t>) che non sa dire neppure da che parte vi è entrato:</a:t>
            </a:r>
          </a:p>
          <a:p>
            <a:pPr>
              <a:buNone/>
            </a:pPr>
            <a:r>
              <a:rPr lang="it-IT" sz="1800" i="1" dirty="0" smtClean="0"/>
              <a:t>             “Le parti sue vivissime ed eccelse</a:t>
            </a:r>
          </a:p>
          <a:p>
            <a:pPr>
              <a:buNone/>
            </a:pPr>
            <a:r>
              <a:rPr lang="it-IT" sz="1800" i="1" dirty="0" smtClean="0"/>
              <a:t>              sì uniforme son, ch’i’ non so dire</a:t>
            </a:r>
          </a:p>
          <a:p>
            <a:pPr>
              <a:buNone/>
            </a:pPr>
            <a:r>
              <a:rPr lang="it-IT" sz="1800" i="1" dirty="0" smtClean="0"/>
              <a:t>              qual Beatrice per loco mi scelse”      (Par. XXVII, 100-102)</a:t>
            </a:r>
          </a:p>
          <a:p>
            <a:pPr>
              <a:buNone/>
            </a:pPr>
            <a:r>
              <a:rPr lang="it-IT" sz="1800" i="1" dirty="0" smtClean="0"/>
              <a:t>  </a:t>
            </a:r>
            <a:endParaRPr lang="it-IT" sz="3200" dirty="0" smtClean="0"/>
          </a:p>
          <a:p>
            <a:pPr algn="just"/>
            <a:r>
              <a:rPr lang="it-IT" sz="3200" dirty="0" smtClean="0"/>
              <a:t>Questo vuol dire che avremmo la stessa visione dell’interno dell’Empireo guardando “fuori” da qualsiasi  punto del Primo Mobile. </a:t>
            </a:r>
          </a:p>
          <a:p>
            <a:pPr algn="just"/>
            <a:r>
              <a:rPr lang="it-IT" sz="3200" dirty="0" smtClean="0"/>
              <a:t>Dante descrive quindi due universi simmetrici rappresentati come sfere che si toccano lungo tutta la loro superficie:  la loro rappresentazione geometrica è quella di una </a:t>
            </a:r>
            <a:r>
              <a:rPr lang="it-IT" sz="3200" b="1" dirty="0" smtClean="0"/>
              <a:t>ipersfera. </a:t>
            </a:r>
          </a:p>
          <a:p>
            <a:endParaRPr lang="it-IT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L’ipersfera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4032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 smtClean="0"/>
              <a:t>In matematica, e in particolare in geometria, una </a:t>
            </a:r>
            <a:r>
              <a:rPr lang="it-IT" sz="2400" b="1" dirty="0" smtClean="0"/>
              <a:t>ipersfera</a:t>
            </a:r>
            <a:r>
              <a:rPr lang="it-IT" sz="2400" dirty="0" smtClean="0"/>
              <a:t> è l'analogo di una sfera in più di tre dimensioni. Una ipersfera di raggio </a:t>
            </a:r>
            <a:r>
              <a:rPr lang="it-IT" sz="2400" i="1" dirty="0" smtClean="0"/>
              <a:t>r</a:t>
            </a:r>
            <a:r>
              <a:rPr lang="it-IT" sz="2400" dirty="0" smtClean="0"/>
              <a:t> nello spazio euclideo </a:t>
            </a:r>
            <a:r>
              <a:rPr lang="it-IT" sz="2400" i="1" dirty="0" smtClean="0"/>
              <a:t>n</a:t>
            </a:r>
            <a:r>
              <a:rPr lang="it-IT" sz="2400" dirty="0" smtClean="0"/>
              <a:t>-dimensionale, dove </a:t>
            </a:r>
            <a:r>
              <a:rPr lang="it-IT" sz="2400" i="1" dirty="0" smtClean="0"/>
              <a:t>n</a:t>
            </a:r>
            <a:r>
              <a:rPr lang="it-IT" sz="2400" dirty="0" smtClean="0"/>
              <a:t> è numero naturale, consiste di tutti i punti che hanno distanza </a:t>
            </a:r>
            <a:r>
              <a:rPr lang="it-IT" sz="2400" i="1" dirty="0" smtClean="0"/>
              <a:t>r</a:t>
            </a:r>
            <a:r>
              <a:rPr lang="it-IT" sz="2400" dirty="0" smtClean="0"/>
              <a:t> da un certo punto fisso, chiamato il </a:t>
            </a:r>
            <a:r>
              <a:rPr lang="it-IT" sz="2400" b="1" dirty="0" smtClean="0"/>
              <a:t>centro</a:t>
            </a:r>
            <a:r>
              <a:rPr lang="it-IT" sz="2400" dirty="0" smtClean="0"/>
              <a:t> dell'ipersfera.</a:t>
            </a:r>
          </a:p>
          <a:p>
            <a:r>
              <a:rPr lang="it-IT" sz="2400" dirty="0" smtClean="0"/>
              <a:t>La nozione di </a:t>
            </a:r>
            <a:r>
              <a:rPr lang="it-IT" sz="2400" b="1" dirty="0" smtClean="0"/>
              <a:t>spazio euclideo                                          </a:t>
            </a:r>
            <a:r>
              <a:rPr lang="it-IT" sz="2400" dirty="0" smtClean="0"/>
              <a:t>fornisce una generalizzazione degli                                      spazi a due e a tre dimensioni                           studiati dalla geometria euclidea.</a:t>
            </a:r>
          </a:p>
          <a:p>
            <a:r>
              <a:rPr lang="it-IT" sz="2400" dirty="0" smtClean="0"/>
              <a:t>L’ipersfera  è una figura geometrica                              per noi difficile da concepire. </a:t>
            </a:r>
          </a:p>
          <a:p>
            <a:pPr>
              <a:buNone/>
            </a:pPr>
            <a:endParaRPr lang="it-IT" sz="2400" dirty="0"/>
          </a:p>
        </p:txBody>
      </p:sp>
      <p:pic>
        <p:nvPicPr>
          <p:cNvPr id="4" name="Immagine 3" descr="ipersfera_ic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143380"/>
            <a:ext cx="250033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Geometria euclidea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186238" cy="5286413"/>
          </a:xfrm>
        </p:spPr>
        <p:txBody>
          <a:bodyPr numCol="1" anchor="t">
            <a:normAutofit fontScale="92500"/>
          </a:bodyPr>
          <a:lstStyle/>
          <a:p>
            <a:pPr algn="ctr">
              <a:buNone/>
            </a:pPr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era Euclide?</a:t>
            </a:r>
          </a:p>
          <a:p>
            <a:pPr algn="just"/>
            <a:r>
              <a:rPr lang="it-IT" sz="2200" dirty="0" smtClean="0"/>
              <a:t>Euclide è il vero “inventore” della geometria come oggi la conosciamo, il quale nei suoi "</a:t>
            </a:r>
            <a:r>
              <a:rPr lang="it-IT" sz="2200" i="1" dirty="0" smtClean="0"/>
              <a:t>Elementi</a:t>
            </a:r>
            <a:r>
              <a:rPr lang="it-IT" sz="2200" dirty="0" smtClean="0"/>
              <a:t>” mostrò come tutti i teoremi e le proprietà delle figure piane e solide potessero essere ricavate induttivamente da pochi postulati stabiliti a priori.</a:t>
            </a:r>
          </a:p>
          <a:p>
            <a:pPr algn="just"/>
            <a:r>
              <a:rPr lang="it-IT" sz="2200" dirty="0" smtClean="0"/>
              <a:t>Dante lo nomina insieme a un altro grande scienziato del suo tempo, Tolomeo:</a:t>
            </a:r>
          </a:p>
          <a:p>
            <a:pPr lvl="1">
              <a:buNone/>
            </a:pPr>
            <a:r>
              <a:rPr lang="it-IT" sz="1500" i="1" dirty="0" smtClean="0"/>
              <a:t>« Euclide geomètra e Tolomeo » </a:t>
            </a:r>
          </a:p>
          <a:p>
            <a:pPr lvl="6">
              <a:buNone/>
            </a:pPr>
            <a:r>
              <a:rPr lang="it-IT" sz="1500" dirty="0" smtClean="0"/>
              <a:t>                     (Inf. IV, 142)</a:t>
            </a:r>
          </a:p>
          <a:p>
            <a:pPr lvl="1" algn="just">
              <a:buNone/>
            </a:pPr>
            <a:endParaRPr lang="it-IT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71613"/>
            <a:ext cx="4038600" cy="4676788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200" dirty="0" smtClean="0"/>
              <a:t>La </a:t>
            </a:r>
            <a:r>
              <a:rPr lang="it-IT" sz="2200" b="1" dirty="0" smtClean="0"/>
              <a:t>geometria euclidea</a:t>
            </a:r>
            <a:r>
              <a:rPr lang="it-IT" sz="2200" dirty="0" smtClean="0"/>
              <a:t> è la geometria che si basa sui cinque postulati di Euclide</a:t>
            </a:r>
            <a:r>
              <a:rPr lang="it-IT" sz="2000" dirty="0" smtClean="0"/>
              <a:t>.</a:t>
            </a:r>
            <a:endParaRPr lang="it-IT" sz="2200" dirty="0" smtClean="0"/>
          </a:p>
          <a:p>
            <a:pPr algn="just"/>
            <a:r>
              <a:rPr lang="it-IT" sz="2200" dirty="0" smtClean="0"/>
              <a:t>Gli elementi fondamentali della geometria euclidea sono il </a:t>
            </a:r>
            <a:r>
              <a:rPr lang="it-IT" sz="2200" b="1" dirty="0" smtClean="0"/>
              <a:t>punto</a:t>
            </a:r>
            <a:r>
              <a:rPr lang="it-IT" sz="2200" dirty="0" smtClean="0"/>
              <a:t>, la </a:t>
            </a:r>
            <a:r>
              <a:rPr lang="it-IT" sz="2200" b="1" dirty="0" smtClean="0"/>
              <a:t>retta</a:t>
            </a:r>
            <a:r>
              <a:rPr lang="it-IT" sz="2200" dirty="0" smtClean="0"/>
              <a:t> ed il </a:t>
            </a:r>
            <a:r>
              <a:rPr lang="it-IT" sz="2200" b="1" dirty="0" smtClean="0"/>
              <a:t>piano</a:t>
            </a:r>
            <a:r>
              <a:rPr lang="it-IT" sz="2200" dirty="0" smtClean="0"/>
              <a:t>.</a:t>
            </a:r>
            <a:endParaRPr lang="it-IT" sz="2000" dirty="0" smtClean="0"/>
          </a:p>
        </p:txBody>
      </p:sp>
      <p:pic>
        <p:nvPicPr>
          <p:cNvPr id="5" name="Immagine 4" descr="220px-Euklid-von-Alexandri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929066"/>
            <a:ext cx="2276148" cy="2700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Geometria euclidea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 fontScale="92500" lnSpcReduction="10000"/>
          </a:bodyPr>
          <a:lstStyle/>
          <a:p>
            <a:pPr marL="578358" indent="-514350" algn="just"/>
            <a:r>
              <a:rPr lang="it-IT" dirty="0" smtClean="0"/>
              <a:t>Qui sono riportati i 5 postulati di Euclide:</a:t>
            </a:r>
          </a:p>
          <a:p>
            <a:pPr marL="953262" lvl="1" indent="-514350" algn="just">
              <a:buFont typeface="+mj-lt"/>
              <a:buAutoNum type="arabicPeriod"/>
            </a:pPr>
            <a:r>
              <a:rPr lang="it-IT" dirty="0" smtClean="0"/>
              <a:t>Dati due punti distinti A e B, esiste una e una sola retta che li contiene entrambi.</a:t>
            </a:r>
          </a:p>
          <a:p>
            <a:pPr marL="953262" lvl="1" indent="-514350" algn="just">
              <a:buFont typeface="+mj-lt"/>
              <a:buAutoNum type="arabicPeriod"/>
            </a:pPr>
            <a:r>
              <a:rPr lang="it-IT" dirty="0" smtClean="0"/>
              <a:t>La linea retta si può prolungare indefinitamente.</a:t>
            </a:r>
          </a:p>
          <a:p>
            <a:pPr marL="953262" lvl="1" indent="-514350" algn="just">
              <a:buFont typeface="+mj-lt"/>
              <a:buAutoNum type="arabicPeriod"/>
            </a:pPr>
            <a:r>
              <a:rPr lang="it-IT" dirty="0" smtClean="0"/>
              <a:t>Dato un punto P e un segmento r esiste sempre la circonferenza con centro in P e raggio r. </a:t>
            </a:r>
          </a:p>
          <a:p>
            <a:pPr marL="953262" lvl="1" indent="-514350" algn="just">
              <a:buFont typeface="+mj-lt"/>
              <a:buAutoNum type="arabicPeriod"/>
            </a:pPr>
            <a:r>
              <a:rPr lang="it-IT" dirty="0" smtClean="0"/>
              <a:t>Tutti gli angoli retti sono uguali.</a:t>
            </a:r>
          </a:p>
          <a:p>
            <a:pPr marL="953262" lvl="1" indent="-514350" algn="just">
              <a:buFont typeface="+mj-lt"/>
              <a:buAutoNum type="arabicPeriod"/>
            </a:pPr>
            <a:r>
              <a:rPr lang="it-IT" dirty="0" smtClean="0"/>
              <a:t>Data una retta </a:t>
            </a:r>
            <a:r>
              <a:rPr lang="it-IT" i="1" dirty="0" smtClean="0"/>
              <a:t>r</a:t>
            </a:r>
            <a:r>
              <a:rPr lang="it-IT" dirty="0" smtClean="0"/>
              <a:t> ed un punto </a:t>
            </a:r>
            <a:r>
              <a:rPr lang="it-IT" b="1" dirty="0" smtClean="0"/>
              <a:t>P</a:t>
            </a:r>
            <a:r>
              <a:rPr lang="it-IT" dirty="0" smtClean="0"/>
              <a:t> esterno ad essa, esiste una sola retta </a:t>
            </a:r>
            <a:r>
              <a:rPr lang="it-IT" i="1" dirty="0" smtClean="0"/>
              <a:t>s</a:t>
            </a:r>
            <a:r>
              <a:rPr lang="it-IT" dirty="0" smtClean="0"/>
              <a:t> parallela ad </a:t>
            </a:r>
            <a:r>
              <a:rPr lang="it-IT" i="1" dirty="0" smtClean="0"/>
              <a:t>r</a:t>
            </a:r>
            <a:r>
              <a:rPr lang="it-IT" dirty="0" smtClean="0"/>
              <a:t> e contenente </a:t>
            </a:r>
            <a:r>
              <a:rPr lang="it-IT" b="1" dirty="0" smtClean="0"/>
              <a:t>P</a:t>
            </a:r>
            <a:r>
              <a:rPr lang="it-IT" dirty="0" smtClean="0"/>
              <a:t>. </a:t>
            </a:r>
          </a:p>
          <a:p>
            <a:pPr algn="just"/>
            <a:r>
              <a:rPr lang="it-IT" sz="2600" dirty="0" smtClean="0"/>
              <a:t>Sulla violazione di questi postulati, e soprattutto sull'ultimo, si fondano le geometrie non-euclidee.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Geometrie non-euclidee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00174"/>
            <a:ext cx="8043890" cy="495463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 smtClean="0"/>
              <a:t>Nei primi decenni del XIX secolo, il fallimento di tutti i tentativi effettuati aveva convinto i matematici dell'impossibilità di dimostrare il V postulato di Euclide. È da questo momento che inizia a farsi strada l'idea di costruire altre geometrie che facciano a meno del V postulato.</a:t>
            </a:r>
          </a:p>
          <a:p>
            <a:pPr algn="just"/>
            <a:r>
              <a:rPr lang="it-IT" dirty="0" smtClean="0"/>
              <a:t>Nascono così le prime geometrie non euclidee (ad esempio la geometria ellittica o la geometria iperbolica) e i loro modelli, inizialmente al fine di dimostrarne l'inconsistenza e quindi, per assurdo, il V postulato.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Geometria ellittica</a:t>
            </a:r>
            <a:endParaRPr lang="it-IT" dirty="0"/>
          </a:p>
        </p:txBody>
      </p:sp>
      <p:sp>
        <p:nvSpPr>
          <p:cNvPr id="16" name="Segnaposto contenuto 15"/>
          <p:cNvSpPr>
            <a:spLocks noGrp="1"/>
          </p:cNvSpPr>
          <p:nvPr>
            <p:ph idx="1"/>
          </p:nvPr>
        </p:nvSpPr>
        <p:spPr>
          <a:xfrm>
            <a:off x="457200" y="1882808"/>
            <a:ext cx="8043890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/>
              <a:t>La </a:t>
            </a:r>
            <a:r>
              <a:rPr lang="it-IT" b="1" dirty="0" smtClean="0"/>
              <a:t>geometria ellittica</a:t>
            </a:r>
            <a:r>
              <a:rPr lang="it-IT" dirty="0" smtClean="0"/>
              <a:t> o </a:t>
            </a:r>
            <a:r>
              <a:rPr lang="it-IT" b="1" dirty="0" smtClean="0"/>
              <a:t>di Riemann</a:t>
            </a:r>
            <a:r>
              <a:rPr lang="it-IT" dirty="0" smtClean="0"/>
              <a:t> è stata ideata dal matematico Bernhard Riemann e nasce dalla negazione del V postulato di Euclide, che viene rimpiazzato dal </a:t>
            </a:r>
            <a:r>
              <a:rPr lang="it-IT" b="1" dirty="0" smtClean="0"/>
              <a:t>postulato ellittico:</a:t>
            </a:r>
          </a:p>
          <a:p>
            <a:pPr lvl="2" algn="just">
              <a:buNone/>
            </a:pPr>
            <a:r>
              <a:rPr lang="it-IT" dirty="0" smtClean="0"/>
              <a:t>   Per un punto fuori di una retta non si può condurre  alcuna retta ad essa parallela.</a:t>
            </a:r>
            <a:endParaRPr lang="it-IT" b="1" dirty="0" smtClean="0"/>
          </a:p>
          <a:p>
            <a:pPr algn="just"/>
            <a:r>
              <a:rPr lang="it-IT" dirty="0" smtClean="0"/>
              <a:t>Riemann abbandona il piano, costruendo la sua geometria su di una superficie curva.</a:t>
            </a:r>
          </a:p>
          <a:p>
            <a:pPr algn="just"/>
            <a:r>
              <a:rPr lang="it-IT" dirty="0" smtClean="0"/>
              <a:t>Tale geometria è equivalente alla</a:t>
            </a:r>
            <a:r>
              <a:rPr lang="it-IT" b="1" dirty="0" smtClean="0"/>
              <a:t> geometria sferica.</a:t>
            </a:r>
          </a:p>
          <a:p>
            <a:pPr>
              <a:buNone/>
            </a:pPr>
            <a:endParaRPr lang="it-IT" sz="3200" dirty="0" smtClean="0"/>
          </a:p>
          <a:p>
            <a:endParaRPr lang="it-IT" dirty="0"/>
          </a:p>
        </p:txBody>
      </p:sp>
      <p:pic>
        <p:nvPicPr>
          <p:cNvPr id="17" name="Immagine 16" descr="image0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1"/>
            <a:ext cx="1785950" cy="1584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6350" stA="52000" endA="300" endPos="35000" dir="5400000" sy="-100000" algn="bl" rotWithShape="0"/>
            <a:softEdge rad="3175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701</TotalTime>
  <Words>1176</Words>
  <Application>Microsoft Office PowerPoint</Application>
  <PresentationFormat>Presentazione su schermo (4:3)</PresentationFormat>
  <Paragraphs>87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Verve</vt:lpstr>
      <vt:lpstr>La cosmologia dantesca</vt:lpstr>
      <vt:lpstr>La Commedia</vt:lpstr>
      <vt:lpstr>L’immaginario medioevale</vt:lpstr>
      <vt:lpstr>L’ipersfera</vt:lpstr>
      <vt:lpstr>L’ipersfera</vt:lpstr>
      <vt:lpstr>Geometria euclidea</vt:lpstr>
      <vt:lpstr>Geometria euclidea</vt:lpstr>
      <vt:lpstr>Geometrie non-euclidee</vt:lpstr>
      <vt:lpstr>Geometria ellittica</vt:lpstr>
      <vt:lpstr>Geometria Iperbolica</vt:lpstr>
      <vt:lpstr>Il punto</vt:lpstr>
      <vt:lpstr> Universo dantesco</vt:lpstr>
      <vt:lpstr>Sitografia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cosmologia dantesca</dc:title>
  <dc:creator>Hp</dc:creator>
  <cp:lastModifiedBy>Riccardo</cp:lastModifiedBy>
  <cp:revision>100</cp:revision>
  <dcterms:created xsi:type="dcterms:W3CDTF">2012-12-29T12:25:44Z</dcterms:created>
  <dcterms:modified xsi:type="dcterms:W3CDTF">2013-02-17T11:27:36Z</dcterms:modified>
</cp:coreProperties>
</file>