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9" r:id="rId4"/>
    <p:sldId id="269" r:id="rId5"/>
    <p:sldId id="257" r:id="rId6"/>
    <p:sldId id="266" r:id="rId7"/>
    <p:sldId id="264" r:id="rId8"/>
    <p:sldId id="267" r:id="rId9"/>
    <p:sldId id="258" r:id="rId10"/>
    <p:sldId id="260" r:id="rId11"/>
    <p:sldId id="261" r:id="rId12"/>
    <p:sldId id="265" r:id="rId13"/>
    <p:sldId id="273" r:id="rId14"/>
    <p:sldId id="271" r:id="rId15"/>
    <p:sldId id="272" r:id="rId16"/>
    <p:sldId id="262" r:id="rId17"/>
    <p:sldId id="274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BBB"/>
    <a:srgbClr val="B8E3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11/03/2014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11/03/2014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11/03/2014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11/03/2014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11/03/2014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reeweb.polito.it/" TargetMode="External"/><Relationship Id="rId13" Type="http://schemas.openxmlformats.org/officeDocument/2006/relationships/hyperlink" Target="http://www.flatlandthemovie.com/" TargetMode="External"/><Relationship Id="rId3" Type="http://schemas.openxmlformats.org/officeDocument/2006/relationships/hyperlink" Target="http://www.magazine.linxedizioni.it/" TargetMode="External"/><Relationship Id="rId7" Type="http://schemas.openxmlformats.org/officeDocument/2006/relationships/hyperlink" Target="http://www.apprendere.weebly.com/" TargetMode="External"/><Relationship Id="rId12" Type="http://schemas.openxmlformats.org/officeDocument/2006/relationships/hyperlink" Target="http://www.web.unife.it/" TargetMode="External"/><Relationship Id="rId2" Type="http://schemas.openxmlformats.org/officeDocument/2006/relationships/hyperlink" Target="http://www.sabrinabirindelli.wordpres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bridemartuloi.altervista.org/" TargetMode="External"/><Relationship Id="rId11" Type="http://schemas.openxmlformats.org/officeDocument/2006/relationships/hyperlink" Target="http://www.mathacademy.com/" TargetMode="External"/><Relationship Id="rId5" Type="http://schemas.openxmlformats.org/officeDocument/2006/relationships/hyperlink" Target="http://www.miaplacidusedeltriracconti.blogspot.com/" TargetMode="External"/><Relationship Id="rId10" Type="http://schemas.openxmlformats.org/officeDocument/2006/relationships/hyperlink" Target="http://www.freewebs.com/" TargetMode="External"/><Relationship Id="rId4" Type="http://schemas.openxmlformats.org/officeDocument/2006/relationships/hyperlink" Target="http://www.it.paperblog.com/" TargetMode="External"/><Relationship Id="rId9" Type="http://schemas.openxmlformats.org/officeDocument/2006/relationships/hyperlink" Target="http://www.licalbighieri.racine.ra.i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8143932" cy="2643182"/>
          </a:xfrm>
        </p:spPr>
        <p:txBody>
          <a:bodyPr>
            <a:prstTxWarp prst="textWave2">
              <a:avLst/>
            </a:prstTxWarp>
            <a:noAutofit/>
          </a:bodyPr>
          <a:lstStyle/>
          <a:p>
            <a:r>
              <a:rPr lang="it-IT" sz="6000" b="1" i="1" dirty="0" smtClean="0">
                <a:solidFill>
                  <a:srgbClr val="FFFF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La Commedia di Dante e la  matematica:</a:t>
            </a:r>
            <a:endParaRPr lang="it-IT" sz="6000" b="1" i="1" dirty="0">
              <a:solidFill>
                <a:srgbClr val="FFFF0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5000636"/>
            <a:ext cx="3357618" cy="2038376"/>
          </a:xfrm>
        </p:spPr>
        <p:txBody>
          <a:bodyPr>
            <a:normAutofit/>
          </a:bodyPr>
          <a:lstStyle/>
          <a:p>
            <a:pPr algn="just"/>
            <a:r>
              <a:rPr lang="it-IT" sz="2400" dirty="0" smtClean="0">
                <a:solidFill>
                  <a:schemeClr val="tx1"/>
                </a:solidFill>
              </a:rPr>
              <a:t>Autrice: Barra Fabiana</a:t>
            </a:r>
          </a:p>
          <a:p>
            <a:pPr algn="just"/>
            <a:r>
              <a:rPr lang="it-IT" sz="2400" dirty="0" smtClean="0">
                <a:solidFill>
                  <a:schemeClr val="tx1"/>
                </a:solidFill>
              </a:rPr>
              <a:t>Anno: 2013-2014</a:t>
            </a:r>
          </a:p>
          <a:p>
            <a:pPr algn="just"/>
            <a:r>
              <a:rPr lang="it-IT" sz="2400" dirty="0" smtClean="0">
                <a:solidFill>
                  <a:schemeClr val="tx1"/>
                </a:solidFill>
              </a:rPr>
              <a:t>Istituto: I.T.I.V.E.Marzotto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285852" y="3786190"/>
            <a:ext cx="71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b="1" i="1" dirty="0" smtClean="0">
                <a:solidFill>
                  <a:srgbClr val="FFFF00"/>
                </a:solidFill>
              </a:rPr>
              <a:t>infinito e probabilità</a:t>
            </a:r>
            <a:endParaRPr lang="it-IT" sz="6000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 advClick="0" advTm="7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800"/>
                            </p:stCondLst>
                            <p:childTnLst>
                              <p:par>
                                <p:cTn id="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4800"/>
                            </p:stCondLst>
                            <p:childTnLst>
                              <p:par>
                                <p:cTn id="2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800"/>
                            </p:stCondLst>
                            <p:childTnLst>
                              <p:par>
                                <p:cTn id="2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3" grpId="0" build="p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642918"/>
            <a:ext cx="4572000" cy="857272"/>
          </a:xfrm>
        </p:spPr>
        <p:txBody>
          <a:bodyPr>
            <a:normAutofit/>
          </a:bodyPr>
          <a:lstStyle/>
          <a:p>
            <a:r>
              <a:rPr lang="it-IT" sz="4000" i="1" dirty="0" smtClean="0"/>
              <a:t>Nella Commedia</a:t>
            </a:r>
            <a:endParaRPr lang="it-IT" sz="40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214422"/>
            <a:ext cx="4572000" cy="4525963"/>
          </a:xfrm>
        </p:spPr>
        <p:txBody>
          <a:bodyPr/>
          <a:lstStyle/>
          <a:p>
            <a:pPr>
              <a:buNone/>
            </a:pPr>
            <a:endParaRPr lang="it-IT" sz="2400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286380" y="714356"/>
            <a:ext cx="3500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i="1" dirty="0" smtClean="0">
                <a:solidFill>
                  <a:srgbClr val="C00000"/>
                </a:solidFill>
              </a:rPr>
              <a:t>In Matematica</a:t>
            </a:r>
            <a:endParaRPr lang="it-IT" sz="4000" i="1" dirty="0">
              <a:solidFill>
                <a:srgbClr val="C0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572000" y="1500174"/>
            <a:ext cx="457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Con la frase “</a:t>
            </a:r>
            <a:r>
              <a:rPr lang="it-IT" i="1" dirty="0" smtClean="0"/>
              <a:t>il doppiar delli scacchi</a:t>
            </a:r>
            <a:r>
              <a:rPr lang="it-IT" dirty="0" smtClean="0"/>
              <a:t>”, Dante fa riferimento alla storia di Sissa Nassir, l’inventore degli scacchi.</a:t>
            </a:r>
          </a:p>
          <a:p>
            <a:pPr algn="just"/>
            <a:r>
              <a:rPr lang="it-IT" dirty="0" smtClean="0"/>
              <a:t>Sissa Nassir, usando la progressione geometrica dei numeri, riesce ad impossessarsi di una quantità inestimabile di chicchi di riso.</a:t>
            </a:r>
            <a:endParaRPr lang="it-IT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500174"/>
            <a:ext cx="45720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A</a:t>
            </a:r>
            <a:r>
              <a:rPr kumimoji="0" lang="it-IT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 sottolineare le conoscenze di Dante è il passo  del 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Paradiso</a:t>
            </a:r>
            <a:r>
              <a:rPr lang="it-IT" i="1" baseline="0" dirty="0" smtClean="0">
                <a:latin typeface="Calibri" pitchFamily="34" charset="0"/>
                <a:ea typeface="Calibri" pitchFamily="34" charset="0"/>
                <a:cs typeface="TimesNewRomanPSMT"/>
              </a:rPr>
              <a:t>,</a:t>
            </a:r>
            <a:r>
              <a:rPr lang="it-IT" i="1" dirty="0" smtClean="0">
                <a:latin typeface="Calibri" pitchFamily="34" charset="0"/>
                <a:ea typeface="Calibri" pitchFamily="34" charset="0"/>
                <a:cs typeface="TimesNewRomanPSMT"/>
              </a:rPr>
              <a:t> </a:t>
            </a:r>
            <a:r>
              <a:rPr kumimoji="0" lang="it-IT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XXVIII</a:t>
            </a:r>
            <a:r>
              <a:rPr kumimoji="0" lang="it-IT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 91-93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: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i="1" dirty="0" smtClean="0">
              <a:latin typeface="Calibri" pitchFamily="34" charset="0"/>
              <a:ea typeface="Calibri" pitchFamily="34" charset="0"/>
              <a:cs typeface="TimesNewRomanPS-ItalicM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NewRomanPS-ItalicM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i="1" dirty="0" smtClean="0">
              <a:latin typeface="Calibri" pitchFamily="34" charset="0"/>
              <a:ea typeface="Calibri" pitchFamily="34" charset="0"/>
              <a:cs typeface="TimesNewRomanPS-ItalicM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NewRomanPS-ItalicM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NewRomanPSM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NewRomanPSMT"/>
              </a:rPr>
              <a:t>L’autore associa al grande numero </a:t>
            </a:r>
            <a:r>
              <a:rPr lang="it-IT" dirty="0" smtClean="0">
                <a:ea typeface="Calibri" pitchFamily="34" charset="0"/>
                <a:cs typeface="TimesNewRomanPSMT"/>
              </a:rPr>
              <a:t>gli angeli che nascono mille a mille.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NewRomanPSMT"/>
              </a:rPr>
              <a:t>Così</a:t>
            </a:r>
            <a:r>
              <a:rPr kumimoji="0" lang="it-IT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NewRomanPSMT"/>
              </a:rPr>
              <a:t> facendo Dante </a:t>
            </a:r>
            <a:r>
              <a:rPr lang="it-IT" dirty="0" smtClean="0">
                <a:ea typeface="Calibri" pitchFamily="34" charset="0"/>
                <a:cs typeface="TimesNewRomanPSMT"/>
              </a:rPr>
              <a:t>vuole creare un senso d’immensità.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dirty="0" smtClean="0"/>
              <a:t>Dante inoltre intende che il numero degli angeli supera addirittura il numero infinitamente grande usato nella Bibbia per descrivere la folla dei salvati: miriadi di miriadi, ovvero mille miliardi di miliardi cioè 10</a:t>
            </a:r>
            <a:r>
              <a:rPr lang="it-IT" baseline="30000" dirty="0" smtClean="0"/>
              <a:t>144</a:t>
            </a:r>
            <a:endParaRPr lang="it-IT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Pergamena 2 6"/>
          <p:cNvSpPr/>
          <p:nvPr/>
        </p:nvSpPr>
        <p:spPr>
          <a:xfrm>
            <a:off x="214282" y="2071678"/>
            <a:ext cx="4286280" cy="1357322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NewRomanPS-ItalicMT"/>
              </a:rPr>
              <a:t>“L’incendio suo seguiva ogni scintilla;</a:t>
            </a:r>
            <a:endParaRPr lang="it-IT" sz="1600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NewRomanPS-ItalicMT"/>
              </a:rPr>
              <a:t>ed eran tante, che ‘l numero loro</a:t>
            </a:r>
            <a:endParaRPr lang="it-IT" sz="1600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TimesNewRomanPS-ItalicMT"/>
              </a:rPr>
              <a:t>più che ‘l doppiar delli scacchi s’immilla.”</a:t>
            </a:r>
            <a:endParaRPr lang="it-IT" sz="16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214678" y="0"/>
            <a:ext cx="37147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i="1" dirty="0" smtClean="0"/>
              <a:t>L’</a:t>
            </a:r>
            <a:r>
              <a:rPr lang="it-IT" sz="4400" b="1" i="1" dirty="0" smtClean="0"/>
              <a:t>INFINITO</a:t>
            </a:r>
            <a:endParaRPr lang="it-IT" sz="4400" b="1" i="1" dirty="0"/>
          </a:p>
        </p:txBody>
      </p:sp>
    </p:spTree>
  </p:cSld>
  <p:clrMapOvr>
    <a:masterClrMapping/>
  </p:clrMapOvr>
  <p:transition spd="slow" advClick="0" advTm="15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4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025" grpId="0" uiExpand="1" build="allAtOnce"/>
      <p:bldP spid="7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>
                <a:alpha val="35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857232"/>
          </a:xfrm>
        </p:spPr>
        <p:txBody>
          <a:bodyPr/>
          <a:lstStyle/>
          <a:p>
            <a:r>
              <a:rPr lang="it-IT" i="1" dirty="0" smtClean="0"/>
              <a:t>L’</a:t>
            </a:r>
            <a:r>
              <a:rPr lang="it-IT" b="1" i="1" dirty="0" smtClean="0"/>
              <a:t>INFINITO</a:t>
            </a:r>
            <a:r>
              <a:rPr lang="it-IT" i="1" dirty="0" smtClean="0"/>
              <a:t>: </a:t>
            </a:r>
            <a:r>
              <a:rPr lang="it-IT" sz="4000" i="1" dirty="0" smtClean="0"/>
              <a:t>la storia di Sissa Nassir</a:t>
            </a:r>
            <a:endParaRPr lang="it-IT" sz="40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64360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1800" dirty="0" smtClean="0"/>
              <a:t>Si narra che Sissa Nassir, l’inventore degli scacchi, abbia chiesto al </a:t>
            </a:r>
          </a:p>
          <a:p>
            <a:pPr>
              <a:buNone/>
            </a:pPr>
            <a:r>
              <a:rPr lang="it-IT" sz="1800" dirty="0" smtClean="0"/>
              <a:t>sovrano di Persia, cui aveva fatto dono del nuovissimo passatempo, </a:t>
            </a:r>
          </a:p>
          <a:p>
            <a:pPr>
              <a:buNone/>
            </a:pPr>
            <a:r>
              <a:rPr lang="it-IT" sz="1800" dirty="0" smtClean="0"/>
              <a:t>una ricompensa apparentemente modesta:  presa la scacchiera 8x8 </a:t>
            </a:r>
          </a:p>
          <a:p>
            <a:pPr>
              <a:buNone/>
            </a:pPr>
            <a:r>
              <a:rPr lang="it-IT" sz="1800" dirty="0" smtClean="0"/>
              <a:t>del gioco che aveva inventato, il sovrano gli avrebbe dovuto donare </a:t>
            </a:r>
          </a:p>
          <a:p>
            <a:pPr>
              <a:buNone/>
            </a:pPr>
            <a:r>
              <a:rPr lang="it-IT" sz="1800" dirty="0" smtClean="0"/>
              <a:t>solamente qualche chicco di riso. </a:t>
            </a:r>
          </a:p>
          <a:p>
            <a:pPr>
              <a:buNone/>
            </a:pPr>
            <a:r>
              <a:rPr lang="it-IT" sz="1800" dirty="0" smtClean="0"/>
              <a:t>Più precisamente un chicco di riso per la prima casella, il doppio (ovvero </a:t>
            </a:r>
          </a:p>
          <a:p>
            <a:pPr>
              <a:buNone/>
            </a:pPr>
            <a:r>
              <a:rPr lang="it-IT" sz="1800" dirty="0" smtClean="0"/>
              <a:t>due) per la seconda, il doppio ancora (ovvero quattro) per la terza e cosi via fino alla </a:t>
            </a:r>
          </a:p>
          <a:p>
            <a:pPr>
              <a:buNone/>
            </a:pPr>
            <a:r>
              <a:rPr lang="it-IT" sz="1800" dirty="0" smtClean="0"/>
              <a:t>sessantaquattresima, ultima casella.</a:t>
            </a:r>
          </a:p>
          <a:p>
            <a:pPr>
              <a:buNone/>
            </a:pPr>
            <a:r>
              <a:rPr lang="it-IT" sz="1800" dirty="0" smtClean="0"/>
              <a:t>I chicchi di riso che Sissa Nassir avrebbe dovuto ricevere erano un numero illeggibile: </a:t>
            </a:r>
          </a:p>
          <a:p>
            <a:pPr>
              <a:buNone/>
            </a:pPr>
            <a:r>
              <a:rPr lang="it-IT" sz="1800" dirty="0" smtClean="0"/>
              <a:t>18 446 744 073 709 551 615.</a:t>
            </a:r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Ma il numero degli angeli “</a:t>
            </a:r>
            <a:r>
              <a:rPr lang="it-IT" sz="1800" i="1" dirty="0" smtClean="0"/>
              <a:t>più che</a:t>
            </a:r>
            <a:r>
              <a:rPr lang="it-IT" sz="1800" dirty="0" smtClean="0"/>
              <a:t>” raddoppiare, come i chicchi sulla scacchiera, “</a:t>
            </a:r>
            <a:r>
              <a:rPr lang="it-IT" sz="1800" i="1" dirty="0" smtClean="0"/>
              <a:t>s’immilla</a:t>
            </a:r>
            <a:r>
              <a:rPr lang="it-IT" sz="1800" dirty="0" smtClean="0"/>
              <a:t>”; se </a:t>
            </a:r>
          </a:p>
          <a:p>
            <a:pPr>
              <a:buNone/>
            </a:pPr>
            <a:r>
              <a:rPr lang="it-IT" sz="1800" dirty="0" smtClean="0"/>
              <a:t>si rifà lo stesso calcolo </a:t>
            </a:r>
            <a:r>
              <a:rPr lang="it-IT" sz="1800" dirty="0" err="1" smtClean="0"/>
              <a:t>immillando</a:t>
            </a:r>
            <a:r>
              <a:rPr lang="it-IT" sz="1800" dirty="0" smtClean="0"/>
              <a:t> (nella nostra interpretazione) invece che raddoppiando, si </a:t>
            </a:r>
          </a:p>
          <a:p>
            <a:pPr>
              <a:buNone/>
            </a:pPr>
            <a:r>
              <a:rPr lang="it-IT" sz="1800" dirty="0" smtClean="0"/>
              <a:t>trova un numero immenso, ma pur sempre finito: 10</a:t>
            </a:r>
            <a:r>
              <a:rPr lang="it-IT" sz="1800" baseline="30000" dirty="0" smtClean="0"/>
              <a:t>189</a:t>
            </a:r>
            <a:r>
              <a:rPr lang="it-IT" sz="1800" dirty="0" smtClean="0"/>
              <a:t>. </a:t>
            </a:r>
            <a:endParaRPr lang="it-IT" sz="18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500826" y="714356"/>
            <a:ext cx="2477475" cy="18573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9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1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3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70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>
                <a:alpha val="57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r>
              <a:rPr lang="it-IT" b="1" i="1" dirty="0" smtClean="0"/>
              <a:t>LA PROBABILITA’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85786" y="1357298"/>
            <a:ext cx="7901014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1800" dirty="0" smtClean="0"/>
              <a:t>Senza peccare nel cercare di attribuire a Dante la conoscenza di una disciplina </a:t>
            </a:r>
          </a:p>
          <a:p>
            <a:pPr algn="just">
              <a:buNone/>
            </a:pPr>
            <a:r>
              <a:rPr lang="it-IT" sz="1800" dirty="0" smtClean="0"/>
              <a:t>moderna come la probabilità, si può notare come </a:t>
            </a:r>
            <a:r>
              <a:rPr lang="it-IT" sz="1800" dirty="0" smtClean="0"/>
              <a:t>tale</a:t>
            </a:r>
            <a:r>
              <a:rPr lang="it-IT" sz="1800" dirty="0" smtClean="0"/>
              <a:t> </a:t>
            </a:r>
            <a:r>
              <a:rPr lang="it-IT" sz="1800" dirty="0" smtClean="0"/>
              <a:t>concetto potrebbe essere </a:t>
            </a:r>
          </a:p>
          <a:p>
            <a:pPr algn="just">
              <a:buNone/>
            </a:pPr>
            <a:r>
              <a:rPr lang="it-IT" sz="1800" dirty="0" smtClean="0"/>
              <a:t>già presente in una mente brillante come la sua.</a:t>
            </a:r>
            <a:endParaRPr lang="it-IT" sz="1800" dirty="0"/>
          </a:p>
        </p:txBody>
      </p:sp>
      <p:pic>
        <p:nvPicPr>
          <p:cNvPr id="6146" name="Picture 2" descr="C:\Documents and Settings\Liuk\Desktop\fabiana\scuola\dante\PERCENT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643182"/>
            <a:ext cx="3238500" cy="2771775"/>
          </a:xfrm>
          <a:prstGeom prst="rect">
            <a:avLst/>
          </a:prstGeom>
          <a:noFill/>
        </p:spPr>
      </p:pic>
      <p:pic>
        <p:nvPicPr>
          <p:cNvPr id="6147" name="Picture 3" descr="C:\Documents and Settings\Liuk\Desktop\fabiana\scuola\dante\Probabilita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3929066"/>
            <a:ext cx="2038350" cy="2047875"/>
          </a:xfrm>
          <a:prstGeom prst="rect">
            <a:avLst/>
          </a:prstGeom>
          <a:noFill/>
        </p:spPr>
      </p:pic>
      <p:pic>
        <p:nvPicPr>
          <p:cNvPr id="6148" name="Picture 4" descr="C:\Documents and Settings\Liuk\Desktop\fabiana\scuola\dante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2571744"/>
            <a:ext cx="1905000" cy="24003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>
                <a:alpha val="57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it-IT" i="1" dirty="0" smtClean="0"/>
              <a:t>LA </a:t>
            </a:r>
            <a:r>
              <a:rPr lang="it-IT" b="1" i="1" dirty="0" smtClean="0"/>
              <a:t>PROBABILITA’</a:t>
            </a:r>
            <a:r>
              <a:rPr lang="it-IT" i="1" dirty="0" smtClean="0"/>
              <a:t>: premessa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0100" y="1857364"/>
            <a:ext cx="7429552" cy="407196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it-IT" sz="1800" dirty="0" smtClean="0"/>
              <a:t>Il concetto di probabilità, utilizzato a partire dal Seicento, è diventato con il </a:t>
            </a:r>
          </a:p>
          <a:p>
            <a:pPr algn="just">
              <a:buNone/>
            </a:pPr>
            <a:r>
              <a:rPr lang="it-IT" sz="1800" dirty="0" smtClean="0"/>
              <a:t>passare del tempo la base di diverse discipline scientifiche rimanendo tuttavia </a:t>
            </a:r>
          </a:p>
          <a:p>
            <a:pPr algn="just">
              <a:buNone/>
            </a:pPr>
            <a:r>
              <a:rPr lang="it-IT" sz="1800" dirty="0" smtClean="0"/>
              <a:t>non univoco.</a:t>
            </a:r>
          </a:p>
          <a:p>
            <a:pPr algn="just">
              <a:buNone/>
            </a:pPr>
            <a:r>
              <a:rPr lang="it-IT" sz="1800" dirty="0" smtClean="0"/>
              <a:t>In probabilità si considera un fenomeno osservabile esclusivamente dal punto </a:t>
            </a:r>
          </a:p>
          <a:p>
            <a:pPr algn="just">
              <a:buNone/>
            </a:pPr>
            <a:r>
              <a:rPr lang="it-IT" sz="1800" dirty="0" smtClean="0"/>
              <a:t>di vista della possibilità o meno del suo verificarsi, prescindendo dalla sua </a:t>
            </a:r>
          </a:p>
          <a:p>
            <a:pPr algn="just">
              <a:buNone/>
            </a:pPr>
            <a:r>
              <a:rPr lang="it-IT" sz="1800" dirty="0" smtClean="0"/>
              <a:t>natura. Tra due estremi, detti evento certo  ed evento impossibile, si </a:t>
            </a:r>
          </a:p>
          <a:p>
            <a:pPr algn="just">
              <a:buNone/>
            </a:pPr>
            <a:r>
              <a:rPr lang="it-IT" sz="1800" dirty="0" smtClean="0"/>
              <a:t>collocano eventi più o meno probabili.</a:t>
            </a: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3757610" cy="11430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Nella Commedia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357298"/>
            <a:ext cx="4572000" cy="550070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1800" i="1" dirty="0" smtClean="0"/>
              <a:t>Purgatorio, </a:t>
            </a:r>
            <a:r>
              <a:rPr lang="it-IT" sz="1800" i="1" dirty="0" err="1" smtClean="0"/>
              <a:t>VI</a:t>
            </a:r>
            <a:r>
              <a:rPr lang="it-IT" sz="1800" i="1" dirty="0" smtClean="0"/>
              <a:t> 1-3</a:t>
            </a:r>
            <a:r>
              <a:rPr lang="it-IT" sz="1800" dirty="0" smtClean="0"/>
              <a:t>:</a:t>
            </a:r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 algn="just">
              <a:buNone/>
            </a:pPr>
            <a:r>
              <a:rPr lang="it-IT" sz="1800" dirty="0" smtClean="0"/>
              <a:t>In queste strofe si cela l’analisi </a:t>
            </a:r>
          </a:p>
          <a:p>
            <a:pPr algn="just">
              <a:buNone/>
            </a:pPr>
            <a:r>
              <a:rPr lang="it-IT" sz="1800" dirty="0" smtClean="0"/>
              <a:t>probabilistica ingenua  </a:t>
            </a:r>
          </a:p>
          <a:p>
            <a:pPr algn="just">
              <a:buNone/>
            </a:pPr>
            <a:r>
              <a:rPr lang="it-IT" sz="1800" dirty="0" smtClean="0"/>
              <a:t>(“</a:t>
            </a:r>
            <a:r>
              <a:rPr lang="it-IT" sz="1800" i="1" dirty="0" smtClean="0"/>
              <a:t>repetendo le volte</a:t>
            </a:r>
            <a:r>
              <a:rPr lang="it-IT" sz="1800" dirty="0" smtClean="0"/>
              <a:t>”) da </a:t>
            </a:r>
          </a:p>
          <a:p>
            <a:pPr algn="just">
              <a:buNone/>
            </a:pPr>
            <a:r>
              <a:rPr lang="it-IT" sz="1800" dirty="0" smtClean="0"/>
              <a:t>parte di un giocatore sconfitto </a:t>
            </a:r>
          </a:p>
          <a:p>
            <a:pPr algn="just">
              <a:buNone/>
            </a:pPr>
            <a:r>
              <a:rPr lang="it-IT" sz="1800" dirty="0" smtClean="0"/>
              <a:t>(“</a:t>
            </a:r>
            <a:r>
              <a:rPr lang="it-IT" sz="1800" i="1" dirty="0" smtClean="0"/>
              <a:t>colui che perde</a:t>
            </a:r>
            <a:r>
              <a:rPr lang="it-IT" sz="1800" dirty="0" smtClean="0"/>
              <a:t>”) ad un </a:t>
            </a:r>
          </a:p>
          <a:p>
            <a:pPr algn="just">
              <a:buNone/>
            </a:pPr>
            <a:r>
              <a:rPr lang="it-IT" sz="1800" dirty="0" smtClean="0"/>
              <a:t>gioco di dadi (“il gioco della zara”), </a:t>
            </a:r>
          </a:p>
          <a:p>
            <a:pPr algn="just">
              <a:buNone/>
            </a:pPr>
            <a:r>
              <a:rPr lang="it-IT" sz="1800" dirty="0" smtClean="0"/>
              <a:t>diffusissimo non solo tra la plebe </a:t>
            </a:r>
          </a:p>
          <a:p>
            <a:pPr algn="just">
              <a:buNone/>
            </a:pPr>
            <a:r>
              <a:rPr lang="it-IT" sz="1800" dirty="0" smtClean="0"/>
              <a:t>medioevale ma anche tra </a:t>
            </a:r>
          </a:p>
          <a:p>
            <a:pPr algn="just">
              <a:buNone/>
            </a:pPr>
            <a:r>
              <a:rPr lang="it-IT" sz="1800" dirty="0" smtClean="0"/>
              <a:t>i giullari e gli uomini di corte.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857628"/>
            <a:ext cx="3859507" cy="769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asellaDiTesto 4"/>
          <p:cNvSpPr txBox="1"/>
          <p:nvPr/>
        </p:nvSpPr>
        <p:spPr>
          <a:xfrm>
            <a:off x="4643438" y="1285860"/>
            <a:ext cx="45005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In questi versi viene citato il gioco della zara. In esso la vittoria è a caso,  ma le leggi della probabilità ci consentono di individuare una fascia di numeri la cui probabilità di risultare è maggiore.</a:t>
            </a:r>
          </a:p>
          <a:p>
            <a:pPr algn="just"/>
            <a:r>
              <a:rPr lang="it-IT" dirty="0" smtClean="0"/>
              <a:t>Per poter ottenere risultate sempre più precisi e con un margine minore occorre ripetere innumerevoli tiri.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714876" y="5143512"/>
            <a:ext cx="41434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Questa è una tabella in cui sono scritti per ogni numero in quanti modi può essere composto con i tre dadi, e si nota che i</a:t>
            </a:r>
          </a:p>
          <a:p>
            <a:pPr algn="just"/>
            <a:r>
              <a:rPr lang="it-IT" dirty="0" smtClean="0"/>
              <a:t>numeri centrali hanno ne hanno più degli altri.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286380" y="642918"/>
            <a:ext cx="3500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i="1" dirty="0" smtClean="0">
                <a:solidFill>
                  <a:srgbClr val="C00000"/>
                </a:solidFill>
              </a:rPr>
              <a:t>In Matematica</a:t>
            </a:r>
            <a:endParaRPr lang="it-IT" sz="4000" i="1" dirty="0">
              <a:solidFill>
                <a:srgbClr val="C0000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500298" y="0"/>
            <a:ext cx="41434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i="1" dirty="0" smtClean="0"/>
              <a:t>LA</a:t>
            </a:r>
            <a:r>
              <a:rPr lang="it-IT" sz="4400" b="1" i="1" dirty="0" smtClean="0"/>
              <a:t> PROBABILITA’</a:t>
            </a:r>
            <a:endParaRPr lang="it-IT" sz="4400" b="1" i="1" dirty="0"/>
          </a:p>
        </p:txBody>
      </p:sp>
      <p:sp>
        <p:nvSpPr>
          <p:cNvPr id="9" name="Pergamena 2 8"/>
          <p:cNvSpPr/>
          <p:nvPr/>
        </p:nvSpPr>
        <p:spPr>
          <a:xfrm>
            <a:off x="285720" y="1428736"/>
            <a:ext cx="4000528" cy="2571768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i="1" dirty="0" smtClean="0"/>
              <a:t>“Quando si parte il gioco della zara,</a:t>
            </a:r>
            <a:endParaRPr lang="it-IT" sz="1600" dirty="0" smtClean="0"/>
          </a:p>
          <a:p>
            <a:pPr algn="ctr"/>
            <a:r>
              <a:rPr lang="it-IT" sz="1600" i="1" dirty="0" smtClean="0"/>
              <a:t>colui che perde si </a:t>
            </a:r>
            <a:r>
              <a:rPr lang="it-IT" sz="1600" i="1" dirty="0" err="1" smtClean="0"/>
              <a:t>riman</a:t>
            </a:r>
            <a:r>
              <a:rPr lang="it-IT" sz="1600" i="1" dirty="0" smtClean="0"/>
              <a:t> dolente,</a:t>
            </a:r>
            <a:endParaRPr lang="it-IT" sz="1600" dirty="0" smtClean="0"/>
          </a:p>
          <a:p>
            <a:pPr algn="ctr"/>
            <a:r>
              <a:rPr lang="it-IT" sz="1600" i="1" dirty="0" smtClean="0"/>
              <a:t>repetendo le volte, e tristo impara”</a:t>
            </a:r>
            <a:endParaRPr lang="it-IT" sz="1600" dirty="0" smtClean="0"/>
          </a:p>
          <a:p>
            <a:pPr algn="ctr"/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643438" y="357187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numero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4714876" y="4714884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è ottenuto in modi diversi.</a:t>
            </a:r>
            <a:endParaRPr lang="it-IT" dirty="0"/>
          </a:p>
        </p:txBody>
      </p:sp>
      <p:pic>
        <p:nvPicPr>
          <p:cNvPr id="4099" name="Picture 3" descr="C:\Documents and Settings\Liuk\Desktop\fabiana\scuola\dante\la-matematica-nella-divina-commedia-il-gioco--L-m4_gLf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3929066"/>
            <a:ext cx="1398361" cy="164307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6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7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9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1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3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40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60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>
                <a:alpha val="59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i="1" dirty="0" smtClean="0"/>
              <a:t>LA </a:t>
            </a:r>
            <a:r>
              <a:rPr lang="it-IT" b="1" i="1" dirty="0" smtClean="0"/>
              <a:t>PROBABILITA’</a:t>
            </a:r>
            <a:r>
              <a:rPr lang="it-IT" i="1" dirty="0" smtClean="0"/>
              <a:t>: il gioco della zara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it-IT" sz="1800" dirty="0" smtClean="0"/>
          </a:p>
          <a:p>
            <a:pPr algn="just">
              <a:buNone/>
            </a:pPr>
            <a:endParaRPr lang="it-IT" sz="1800" dirty="0" smtClean="0"/>
          </a:p>
          <a:p>
            <a:pPr algn="just">
              <a:buNone/>
            </a:pPr>
            <a:endParaRPr lang="it-IT" sz="1800" dirty="0" smtClean="0"/>
          </a:p>
          <a:p>
            <a:pPr algn="just">
              <a:buNone/>
            </a:pPr>
            <a:r>
              <a:rPr lang="it-IT" sz="1800" dirty="0" smtClean="0"/>
              <a:t>In </a:t>
            </a:r>
            <a:r>
              <a:rPr lang="it-IT" sz="1800" dirty="0" smtClean="0"/>
              <a:t>arabo, “dado” è “zahar” o “zahr” ed il gioco, che ha molte varianti, è presto </a:t>
            </a:r>
          </a:p>
          <a:p>
            <a:pPr algn="just">
              <a:buNone/>
            </a:pPr>
            <a:r>
              <a:rPr lang="it-IT" sz="1800" dirty="0" smtClean="0"/>
              <a:t>spiegato in quella più diffusa in Italia: si gettano 3 dadi su una superficie piana. I due </a:t>
            </a:r>
          </a:p>
          <a:p>
            <a:pPr algn="just">
              <a:buNone/>
            </a:pPr>
            <a:r>
              <a:rPr lang="it-IT" sz="1800" dirty="0" smtClean="0"/>
              <a:t>giocatori, nel breve intervallo di tempo che intercorre tra il lancio dei dadi ed il loro </a:t>
            </a:r>
          </a:p>
          <a:p>
            <a:pPr algn="just">
              <a:buNone/>
            </a:pPr>
            <a:r>
              <a:rPr lang="it-IT" sz="1800" dirty="0" smtClean="0"/>
              <a:t>arresto, dicono ciascuno un valore: vince la posta chi azzecca il risultato. I valori </a:t>
            </a:r>
          </a:p>
          <a:p>
            <a:pPr algn="just">
              <a:buNone/>
            </a:pPr>
            <a:r>
              <a:rPr lang="it-IT" sz="1800" dirty="0" smtClean="0"/>
              <a:t>possibili sono, ovviamente, quelli che vanno da 3 a 18 compresi; ma, per regola, 3, 4, </a:t>
            </a:r>
          </a:p>
          <a:p>
            <a:pPr algn="just">
              <a:buNone/>
            </a:pPr>
            <a:r>
              <a:rPr lang="it-IT" sz="1800" dirty="0" smtClean="0"/>
              <a:t>17, 18 sono valori, per così dire, “neutri”, sui quali i giocatori non possono puntare.</a:t>
            </a:r>
            <a:endParaRPr lang="it-IT" sz="1800" dirty="0"/>
          </a:p>
        </p:txBody>
      </p:sp>
    </p:spTree>
  </p:cSld>
  <p:clrMapOvr>
    <a:masterClrMapping/>
  </p:clrMapOvr>
  <p:transition advClick="0"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rgbClr val="00B050">
                <a:alpha val="26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001056" cy="571480"/>
          </a:xfrm>
        </p:spPr>
        <p:txBody>
          <a:bodyPr>
            <a:noAutofit/>
          </a:bodyPr>
          <a:lstStyle/>
          <a:p>
            <a:r>
              <a:rPr lang="it-IT" sz="4000" i="1" dirty="0" smtClean="0"/>
              <a:t>Bibliografia di riferimento</a:t>
            </a:r>
            <a:endParaRPr lang="it-IT" sz="40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600" dirty="0" smtClean="0"/>
              <a:t>- M.Marinozzi, “La Divina Commedia e le scienze”;</a:t>
            </a:r>
          </a:p>
          <a:p>
            <a:pPr>
              <a:buNone/>
            </a:pPr>
            <a:r>
              <a:rPr lang="it-IT" sz="1600" dirty="0" smtClean="0"/>
              <a:t>- B.D’Amore, “La matematica nella Divina Commedia”;</a:t>
            </a:r>
          </a:p>
          <a:p>
            <a:pPr>
              <a:buNone/>
            </a:pPr>
            <a:r>
              <a:rPr lang="it-IT" sz="1600" dirty="0" smtClean="0"/>
              <a:t>- </a:t>
            </a:r>
            <a:r>
              <a:rPr lang="it-IT" sz="1600" dirty="0" err="1" smtClean="0"/>
              <a:t>B.Andriani</a:t>
            </a:r>
            <a:r>
              <a:rPr lang="it-IT" sz="1600" dirty="0" smtClean="0"/>
              <a:t>, “Aspetti della scienza in Dante”, Le </a:t>
            </a:r>
            <a:r>
              <a:rPr lang="it-IT" sz="1600" dirty="0" err="1" smtClean="0"/>
              <a:t>Monnier</a:t>
            </a:r>
            <a:r>
              <a:rPr lang="it-IT" sz="1600" dirty="0" smtClean="0"/>
              <a:t>, Firenze 1981;</a:t>
            </a:r>
          </a:p>
          <a:p>
            <a:pPr>
              <a:buNone/>
            </a:pPr>
            <a:r>
              <a:rPr lang="it-IT" sz="1600" dirty="0" smtClean="0"/>
              <a:t>- </a:t>
            </a:r>
            <a:r>
              <a:rPr lang="it-IT" sz="1600" dirty="0" err="1" smtClean="0"/>
              <a:t>D.Alighieri</a:t>
            </a:r>
            <a:r>
              <a:rPr lang="it-IT" sz="1600" dirty="0" smtClean="0"/>
              <a:t>, “La Divina Commedia”, a cura di N. </a:t>
            </a:r>
            <a:r>
              <a:rPr lang="it-IT" sz="1600" dirty="0" err="1" smtClean="0"/>
              <a:t>Sapegno</a:t>
            </a:r>
            <a:r>
              <a:rPr lang="it-IT" sz="1600" dirty="0" smtClean="0"/>
              <a:t>, la Nuova Italia ed., Firenze 1958;</a:t>
            </a:r>
          </a:p>
          <a:p>
            <a:pPr>
              <a:buNone/>
            </a:pPr>
            <a:r>
              <a:rPr lang="it-IT" sz="1600" dirty="0" smtClean="0"/>
              <a:t>- E.Carruccio, “Il valore ascetico nella matematica nel pensiero di S. Agostino”, Studium,  dicembre 1964.</a:t>
            </a:r>
          </a:p>
          <a:p>
            <a:pPr>
              <a:buNone/>
            </a:pPr>
            <a:r>
              <a:rPr lang="it-IT" sz="1600" dirty="0" smtClean="0"/>
              <a:t>- G.Cimmino, “Dante e la Matematica”, Atti della Accademia </a:t>
            </a:r>
            <a:r>
              <a:rPr lang="it-IT" sz="1600" dirty="0" err="1" smtClean="0"/>
              <a:t>Pontaniana</a:t>
            </a:r>
            <a:r>
              <a:rPr lang="it-IT" sz="1600" dirty="0" smtClean="0"/>
              <a:t>, 36, 1988, 7-17.</a:t>
            </a:r>
          </a:p>
          <a:p>
            <a:pPr>
              <a:buNone/>
            </a:pPr>
            <a:r>
              <a:rPr lang="it-IT" sz="1600" dirty="0" smtClean="0"/>
              <a:t>- P.Dupont, “Primo incontro con la probabilità-Storia e didattica”, SEI, Torino 1985; </a:t>
            </a:r>
          </a:p>
          <a:p>
            <a:pPr>
              <a:buNone/>
            </a:pPr>
            <a:r>
              <a:rPr lang="it-IT" sz="1600" dirty="0" smtClean="0"/>
              <a:t>- B.D’Amore, “Cenni sulla presenza della matematica nell’opera di Dante”, Atti del Convegno</a:t>
            </a:r>
          </a:p>
          <a:p>
            <a:pPr>
              <a:buNone/>
            </a:pPr>
            <a:r>
              <a:rPr lang="it-IT" sz="1600" dirty="0" smtClean="0"/>
              <a:t>      “Dante e l’enciclopedia delle scienze”, Bologna 1991. </a:t>
            </a:r>
          </a:p>
          <a:p>
            <a:pPr>
              <a:buNone/>
            </a:pPr>
            <a:r>
              <a:rPr lang="it-IT" sz="1600" dirty="0" smtClean="0"/>
              <a:t>- Gian Biagio Conte, Emilio </a:t>
            </a:r>
            <a:r>
              <a:rPr lang="it-IT" sz="1600" dirty="0" err="1" smtClean="0"/>
              <a:t>Pianezzola</a:t>
            </a:r>
            <a:r>
              <a:rPr lang="it-IT" sz="1600" dirty="0" smtClean="0"/>
              <a:t>, Corso integrato di letteratura latina. 4. La prima </a:t>
            </a:r>
            <a:r>
              <a:rPr lang="it-IT" sz="1600" dirty="0" err="1" smtClean="0"/>
              <a:t>eta</a:t>
            </a:r>
            <a:r>
              <a:rPr lang="it-IT" sz="1600" dirty="0" smtClean="0"/>
              <a:t> imperiale, 2004, Felice Le </a:t>
            </a:r>
            <a:r>
              <a:rPr lang="it-IT" sz="1600" dirty="0" err="1" smtClean="0"/>
              <a:t>Monnier</a:t>
            </a:r>
            <a:r>
              <a:rPr lang="it-IT" sz="1600" dirty="0" smtClean="0"/>
              <a:t>, Firenze</a:t>
            </a:r>
          </a:p>
          <a:p>
            <a:pPr>
              <a:buNone/>
            </a:pPr>
            <a:r>
              <a:rPr lang="it-IT" sz="1600" dirty="0" smtClean="0"/>
              <a:t>- </a:t>
            </a:r>
            <a:r>
              <a:rPr lang="it-IT" sz="1600" dirty="0" err="1" smtClean="0"/>
              <a:t>Manilio</a:t>
            </a:r>
            <a:r>
              <a:rPr lang="it-IT" sz="1600" dirty="0" smtClean="0"/>
              <a:t>, Il poema degli astri (Astronomica). Volume I. Libri I-II. A cura di Simonetta</a:t>
            </a:r>
          </a:p>
          <a:p>
            <a:pPr>
              <a:buNone/>
            </a:pPr>
            <a:r>
              <a:rPr lang="it-IT" sz="1600" dirty="0" smtClean="0"/>
              <a:t>- </a:t>
            </a:r>
            <a:r>
              <a:rPr lang="it-IT" sz="1600" dirty="0" err="1" smtClean="0"/>
              <a:t>Feraboli</a:t>
            </a:r>
            <a:r>
              <a:rPr lang="it-IT" sz="1600" dirty="0" smtClean="0"/>
              <a:t>, Enrico Flores e Riccardo </a:t>
            </a:r>
            <a:r>
              <a:rPr lang="it-IT" sz="1600" dirty="0" err="1" smtClean="0"/>
              <a:t>Scarcia</a:t>
            </a:r>
            <a:r>
              <a:rPr lang="it-IT" sz="1600" dirty="0" smtClean="0"/>
              <a:t>, 1996, Fondazione Lorenzo Valla, Arnoldo Mondadori Editore, Milano</a:t>
            </a:r>
          </a:p>
          <a:p>
            <a:pPr>
              <a:buNone/>
            </a:pPr>
            <a:r>
              <a:rPr lang="it-IT" sz="1600" dirty="0" smtClean="0"/>
              <a:t>- Michael Von </a:t>
            </a:r>
            <a:r>
              <a:rPr lang="it-IT" sz="1600" dirty="0" err="1" smtClean="0"/>
              <a:t>Albrecht</a:t>
            </a:r>
            <a:r>
              <a:rPr lang="it-IT" sz="1600" dirty="0" smtClean="0"/>
              <a:t>, Storia della letteratura latina. Da Livio </a:t>
            </a:r>
            <a:r>
              <a:rPr lang="it-IT" sz="1600" dirty="0" err="1" smtClean="0"/>
              <a:t>Andronico</a:t>
            </a:r>
            <a:r>
              <a:rPr lang="it-IT" sz="1600" dirty="0" smtClean="0"/>
              <a:t> a </a:t>
            </a:r>
            <a:r>
              <a:rPr lang="it-IT" sz="1600" dirty="0" err="1" smtClean="0"/>
              <a:t>Boezio</a:t>
            </a:r>
            <a:r>
              <a:rPr lang="it-IT" sz="1600" dirty="0" smtClean="0"/>
              <a:t>, 1995-1996, Einaudi, Torino</a:t>
            </a:r>
          </a:p>
          <a:p>
            <a:pPr>
              <a:buNone/>
            </a:pPr>
            <a:r>
              <a:rPr lang="it-IT" sz="1600" dirty="0" smtClean="0"/>
              <a:t>- </a:t>
            </a:r>
            <a:r>
              <a:rPr lang="it-IT" sz="1600" dirty="0" err="1" smtClean="0"/>
              <a:t>Maurits</a:t>
            </a:r>
            <a:r>
              <a:rPr lang="it-IT" sz="1600" dirty="0" smtClean="0"/>
              <a:t> </a:t>
            </a:r>
            <a:r>
              <a:rPr lang="it-IT" sz="1600" dirty="0" err="1" smtClean="0"/>
              <a:t>Cornelis</a:t>
            </a:r>
            <a:r>
              <a:rPr lang="it-IT" sz="1600" dirty="0" smtClean="0"/>
              <a:t> </a:t>
            </a:r>
            <a:r>
              <a:rPr lang="it-IT" sz="1600" dirty="0" err="1" smtClean="0"/>
              <a:t>Escher</a:t>
            </a:r>
            <a:r>
              <a:rPr lang="it-IT" sz="1600" dirty="0" smtClean="0"/>
              <a:t>, Grafica e disegni, 2001, </a:t>
            </a:r>
            <a:r>
              <a:rPr lang="it-IT" sz="1600" dirty="0" err="1" smtClean="0"/>
              <a:t>Taschen</a:t>
            </a:r>
            <a:r>
              <a:rPr lang="it-IT" sz="1600" dirty="0" smtClean="0"/>
              <a:t>, </a:t>
            </a:r>
            <a:r>
              <a:rPr lang="it-IT" sz="1600" dirty="0" err="1" smtClean="0"/>
              <a:t>Koln</a:t>
            </a:r>
            <a:r>
              <a:rPr lang="it-IT" sz="1600" dirty="0" smtClean="0"/>
              <a:t>, Germania</a:t>
            </a:r>
          </a:p>
          <a:p>
            <a:pPr>
              <a:buFontTx/>
              <a:buChar char="-"/>
            </a:pPr>
            <a:r>
              <a:rPr lang="it-IT" sz="1600" dirty="0" smtClean="0"/>
              <a:t>Marco Bussagli, </a:t>
            </a:r>
            <a:r>
              <a:rPr lang="it-IT" sz="1600" dirty="0" err="1" smtClean="0"/>
              <a:t>Escher</a:t>
            </a:r>
            <a:r>
              <a:rPr lang="it-IT" sz="1600" dirty="0" smtClean="0"/>
              <a:t>, Art e Dossier, Inserto redazionale allegato al n.196 gennaio 2004, Giunti Editore S.p.A., </a:t>
            </a:r>
            <a:r>
              <a:rPr lang="it-IT" sz="1600" dirty="0" err="1" smtClean="0"/>
              <a:t>Firenze-Milano</a:t>
            </a:r>
            <a:r>
              <a:rPr lang="it-IT" sz="1600" dirty="0" smtClean="0"/>
              <a:t>, pag.5-9, 41-47</a:t>
            </a:r>
          </a:p>
          <a:p>
            <a:pPr>
              <a:buFontTx/>
              <a:buChar char="-"/>
            </a:pPr>
            <a:r>
              <a:rPr lang="it-IT" sz="1600" dirty="0" smtClean="0"/>
              <a:t>Edwin A. Abbott, </a:t>
            </a:r>
            <a:r>
              <a:rPr lang="it-IT" sz="1600" dirty="0" err="1" smtClean="0"/>
              <a:t>Flatlandia</a:t>
            </a:r>
            <a:r>
              <a:rPr lang="it-IT" sz="1600" dirty="0" smtClean="0"/>
              <a:t>, 1966, Adelphi Edizioni S.p.A., Milano</a:t>
            </a:r>
          </a:p>
          <a:p>
            <a:pPr>
              <a:buFontTx/>
              <a:buChar char="-"/>
            </a:pPr>
            <a:endParaRPr lang="it-IT" sz="1600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5000">
              <a:srgbClr val="00B050">
                <a:alpha val="26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3"/>
          <p:cNvSpPr txBox="1">
            <a:spLocks noGrp="1"/>
          </p:cNvSpPr>
          <p:nvPr>
            <p:ph idx="1"/>
          </p:nvPr>
        </p:nvSpPr>
        <p:spPr>
          <a:xfrm>
            <a:off x="357158" y="1428736"/>
            <a:ext cx="4888261" cy="50229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it-IT" sz="1800" dirty="0" smtClean="0">
                <a:hlinkClick r:id="rId2"/>
              </a:rPr>
              <a:t>www.sabrinabirindelli.wordpress.com</a:t>
            </a:r>
            <a:endParaRPr lang="it-IT" sz="1800" dirty="0" smtClean="0"/>
          </a:p>
          <a:p>
            <a:pPr>
              <a:buFontTx/>
              <a:buChar char="-"/>
            </a:pPr>
            <a:r>
              <a:rPr lang="it-IT" sz="1800" dirty="0" smtClean="0">
                <a:hlinkClick r:id="rId3"/>
              </a:rPr>
              <a:t>www.magazine.linxedizioni.it</a:t>
            </a:r>
            <a:endParaRPr lang="it-IT" sz="1800" dirty="0" smtClean="0"/>
          </a:p>
          <a:p>
            <a:pPr>
              <a:buFontTx/>
              <a:buChar char="-"/>
            </a:pPr>
            <a:r>
              <a:rPr lang="it-IT" sz="1800" dirty="0" smtClean="0">
                <a:hlinkClick r:id="rId4"/>
              </a:rPr>
              <a:t>www.it.paperblog.com</a:t>
            </a:r>
            <a:endParaRPr lang="it-IT" sz="1800" dirty="0" smtClean="0"/>
          </a:p>
          <a:p>
            <a:pPr>
              <a:buFontTx/>
              <a:buChar char="-"/>
            </a:pPr>
            <a:r>
              <a:rPr lang="it-IT" sz="1800" dirty="0" smtClean="0">
                <a:hlinkClick r:id="rId5"/>
              </a:rPr>
              <a:t>www.miaplacidusedeltriracconti.blogspot.com</a:t>
            </a:r>
            <a:endParaRPr lang="it-IT" sz="1800" dirty="0" smtClean="0"/>
          </a:p>
          <a:p>
            <a:pPr>
              <a:buFontTx/>
              <a:buChar char="-"/>
            </a:pPr>
            <a:r>
              <a:rPr lang="it-IT" sz="1800" dirty="0" smtClean="0">
                <a:hlinkClick r:id="rId6"/>
              </a:rPr>
              <a:t>www.gobridemartuloi.altervista.org</a:t>
            </a:r>
            <a:endParaRPr lang="it-IT" sz="1800" dirty="0" smtClean="0"/>
          </a:p>
          <a:p>
            <a:pPr>
              <a:buFontTx/>
              <a:buChar char="-"/>
            </a:pPr>
            <a:r>
              <a:rPr lang="it-IT" sz="1800" dirty="0" smtClean="0">
                <a:hlinkClick r:id="rId7"/>
              </a:rPr>
              <a:t>www.apprendere.weebly.com</a:t>
            </a:r>
            <a:endParaRPr lang="it-IT" sz="1800" dirty="0" smtClean="0"/>
          </a:p>
          <a:p>
            <a:pPr>
              <a:buFontTx/>
              <a:buChar char="-"/>
            </a:pPr>
            <a:r>
              <a:rPr lang="it-IT" sz="1800" dirty="0" smtClean="0">
                <a:hlinkClick r:id="rId8"/>
              </a:rPr>
              <a:t>www.areeweb.polito.it</a:t>
            </a:r>
            <a:endParaRPr lang="it-IT" sz="1800" dirty="0" smtClean="0"/>
          </a:p>
          <a:p>
            <a:pPr>
              <a:buFontTx/>
              <a:buChar char="-"/>
            </a:pPr>
            <a:r>
              <a:rPr lang="it-IT" sz="1800" dirty="0" smtClean="0">
                <a:hlinkClick r:id="rId9"/>
              </a:rPr>
              <a:t>www.licalbighieri.racine.ra.it</a:t>
            </a:r>
            <a:endParaRPr lang="it-IT" sz="1800" dirty="0" smtClean="0"/>
          </a:p>
          <a:p>
            <a:pPr>
              <a:buFontTx/>
              <a:buChar char="-"/>
            </a:pPr>
            <a:r>
              <a:rPr lang="it-IT" sz="1800" dirty="0" smtClean="0">
                <a:hlinkClick r:id="rId10"/>
              </a:rPr>
              <a:t>www.freewebs.com</a:t>
            </a:r>
            <a:endParaRPr lang="it-IT" sz="1800" dirty="0" smtClean="0"/>
          </a:p>
          <a:p>
            <a:pPr>
              <a:buFontTx/>
              <a:buChar char="-"/>
            </a:pPr>
            <a:r>
              <a:rPr lang="it-IT" sz="1800" dirty="0" smtClean="0">
                <a:hlinkClick r:id="rId11"/>
              </a:rPr>
              <a:t>www.mathacademy.com</a:t>
            </a:r>
            <a:endParaRPr lang="it-IT" sz="1800" dirty="0" smtClean="0"/>
          </a:p>
          <a:p>
            <a:pPr>
              <a:buFontTx/>
              <a:buChar char="-"/>
            </a:pPr>
            <a:r>
              <a:rPr lang="it-IT" sz="1800" dirty="0" smtClean="0">
                <a:hlinkClick r:id="rId12"/>
              </a:rPr>
              <a:t>www.web.unife.it</a:t>
            </a:r>
            <a:endParaRPr lang="it-IT" sz="1800" dirty="0" smtClean="0"/>
          </a:p>
          <a:p>
            <a:pPr>
              <a:buFontTx/>
              <a:buChar char="-"/>
            </a:pPr>
            <a:r>
              <a:rPr lang="it-IT" sz="1800" dirty="0" smtClean="0">
                <a:hlinkClick r:id="rId13"/>
              </a:rPr>
              <a:t>www.flatlandthemovie.com</a:t>
            </a: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endParaRPr lang="it-IT" sz="1800" dirty="0" smtClean="0"/>
          </a:p>
        </p:txBody>
      </p:sp>
      <p:sp>
        <p:nvSpPr>
          <p:cNvPr id="5" name="Titolo 4"/>
          <p:cNvSpPr txBox="1">
            <a:spLocks noGrp="1"/>
          </p:cNvSpPr>
          <p:nvPr>
            <p:ph type="title"/>
          </p:nvPr>
        </p:nvSpPr>
        <p:spPr>
          <a:xfrm>
            <a:off x="571472" y="214290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i="1" dirty="0" err="1" smtClean="0"/>
              <a:t>Sitografia</a:t>
            </a:r>
            <a:r>
              <a:rPr lang="it-IT" sz="4000" i="1" dirty="0" smtClean="0"/>
              <a:t> di riferimento</a:t>
            </a:r>
            <a:endParaRPr lang="it-IT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5000">
              <a:srgbClr val="00B050">
                <a:alpha val="26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000108"/>
          </a:xfrm>
        </p:spPr>
        <p:txBody>
          <a:bodyPr/>
          <a:lstStyle/>
          <a:p>
            <a:r>
              <a:rPr lang="it-IT" b="1" i="1" dirty="0" smtClean="0"/>
              <a:t>INDICE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60007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sz="1900" b="1" dirty="0" smtClean="0"/>
              <a:t>TITOLO                                                                                                                         SLIDE</a:t>
            </a:r>
          </a:p>
          <a:p>
            <a:pPr>
              <a:buNone/>
            </a:pPr>
            <a:endParaRPr lang="it-IT" sz="1900" i="1" dirty="0" smtClean="0"/>
          </a:p>
          <a:p>
            <a:pPr>
              <a:buNone/>
            </a:pPr>
            <a:r>
              <a:rPr lang="it-IT" sz="1900" i="1" dirty="0" smtClean="0"/>
              <a:t>    Gli studi di Dante                                                                                                           3</a:t>
            </a:r>
          </a:p>
          <a:p>
            <a:pPr>
              <a:buNone/>
            </a:pPr>
            <a:endParaRPr lang="it-IT" sz="1900" i="1" dirty="0" smtClean="0"/>
          </a:p>
          <a:p>
            <a:pPr>
              <a:buNone/>
            </a:pPr>
            <a:r>
              <a:rPr lang="it-IT" sz="1900" i="1" dirty="0" smtClean="0"/>
              <a:t>L’INFINITO                                                                                                                          4</a:t>
            </a:r>
          </a:p>
          <a:p>
            <a:pPr>
              <a:buNone/>
            </a:pPr>
            <a:r>
              <a:rPr lang="it-IT" sz="1900" i="1" dirty="0" smtClean="0"/>
              <a:t>    Premessa                                                                                                                       5</a:t>
            </a:r>
          </a:p>
          <a:p>
            <a:pPr>
              <a:buNone/>
            </a:pPr>
            <a:r>
              <a:rPr lang="it-IT" sz="1900" i="1" dirty="0" smtClean="0"/>
              <a:t>    Paradosso di Zenone                                                                                                   6</a:t>
            </a:r>
          </a:p>
          <a:p>
            <a:pPr>
              <a:buNone/>
            </a:pPr>
            <a:r>
              <a:rPr lang="it-IT" sz="1900" i="1" dirty="0" smtClean="0"/>
              <a:t>    Paradosso della trombetta di Gabriele                                                                    7</a:t>
            </a:r>
          </a:p>
          <a:p>
            <a:pPr>
              <a:buNone/>
            </a:pPr>
            <a:r>
              <a:rPr lang="it-IT" sz="1900" i="1" dirty="0" smtClean="0"/>
              <a:t>    Paradosso del frattale di </a:t>
            </a:r>
            <a:r>
              <a:rPr lang="it-IT" sz="1900" i="1" dirty="0" err="1" smtClean="0"/>
              <a:t>Peano</a:t>
            </a:r>
            <a:r>
              <a:rPr lang="it-IT" sz="1900" i="1" dirty="0" smtClean="0"/>
              <a:t>                                                                                8</a:t>
            </a:r>
          </a:p>
          <a:p>
            <a:pPr>
              <a:buNone/>
            </a:pPr>
            <a:r>
              <a:rPr lang="it-IT" sz="1900" i="1" dirty="0" smtClean="0"/>
              <a:t>    Nella Commedia e in Matematica                                                                            9</a:t>
            </a:r>
          </a:p>
          <a:p>
            <a:pPr>
              <a:buNone/>
            </a:pPr>
            <a:r>
              <a:rPr lang="it-IT" sz="1900" i="1" dirty="0" smtClean="0"/>
              <a:t>    La storia di Sissa Nassir                                                                                            11</a:t>
            </a:r>
          </a:p>
          <a:p>
            <a:pPr>
              <a:buNone/>
            </a:pPr>
            <a:endParaRPr lang="it-IT" sz="1900" i="1" dirty="0" smtClean="0"/>
          </a:p>
          <a:p>
            <a:pPr>
              <a:buNone/>
            </a:pPr>
            <a:r>
              <a:rPr lang="it-IT" sz="1900" i="1" dirty="0" smtClean="0"/>
              <a:t>LA PROBABILITA’                                                                                                           12</a:t>
            </a:r>
          </a:p>
          <a:p>
            <a:pPr>
              <a:buNone/>
            </a:pPr>
            <a:r>
              <a:rPr lang="it-IT" sz="1900" i="1" dirty="0" smtClean="0"/>
              <a:t>    Premessa                                                                                                                   13</a:t>
            </a:r>
          </a:p>
          <a:p>
            <a:pPr>
              <a:buNone/>
            </a:pPr>
            <a:r>
              <a:rPr lang="it-IT" sz="1900" i="1" dirty="0" smtClean="0"/>
              <a:t>    Nella Commedia e in Matematica                                                                        14</a:t>
            </a:r>
          </a:p>
          <a:p>
            <a:pPr>
              <a:buNone/>
            </a:pPr>
            <a:r>
              <a:rPr lang="it-IT" sz="1900" i="1" dirty="0" smtClean="0"/>
              <a:t>    Il gioco della zara                                                                                                     15</a:t>
            </a:r>
          </a:p>
          <a:p>
            <a:pPr>
              <a:buNone/>
            </a:pPr>
            <a:endParaRPr lang="it-IT" sz="1900" i="1" dirty="0" smtClean="0"/>
          </a:p>
          <a:p>
            <a:pPr>
              <a:buNone/>
            </a:pPr>
            <a:r>
              <a:rPr lang="it-IT" sz="1900" i="1" dirty="0" smtClean="0"/>
              <a:t>Bibliografia                                                                                                                   16</a:t>
            </a:r>
          </a:p>
          <a:p>
            <a:pPr>
              <a:buNone/>
            </a:pPr>
            <a:endParaRPr lang="it-IT" sz="1900" i="1" dirty="0" smtClean="0"/>
          </a:p>
          <a:p>
            <a:pPr>
              <a:buNone/>
            </a:pPr>
            <a:r>
              <a:rPr lang="it-IT" sz="1900" i="1" dirty="0" smtClean="0"/>
              <a:t>Sitografia                                                                                                                      17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4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6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rgbClr val="00B050">
                <a:alpha val="26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28670"/>
          </a:xfrm>
        </p:spPr>
        <p:txBody>
          <a:bodyPr/>
          <a:lstStyle/>
          <a:p>
            <a:r>
              <a:rPr lang="it-IT" b="1" i="1" dirty="0" smtClean="0"/>
              <a:t>Gli studi matematici di Dante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000108"/>
            <a:ext cx="8229600" cy="58578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1800" dirty="0" smtClean="0"/>
              <a:t>Fin dalla gioventù Dante   frequenta</a:t>
            </a:r>
          </a:p>
          <a:p>
            <a:pPr algn="just">
              <a:buNone/>
            </a:pPr>
            <a:endParaRPr lang="it-IT" sz="800" dirty="0" smtClean="0"/>
          </a:p>
          <a:p>
            <a:pPr algn="just">
              <a:buNone/>
            </a:pPr>
            <a:endParaRPr lang="it-IT" sz="2400" dirty="0" smtClean="0"/>
          </a:p>
          <a:p>
            <a:pPr algn="just">
              <a:buNone/>
            </a:pPr>
            <a:endParaRPr lang="it-IT" sz="1400" dirty="0" smtClean="0"/>
          </a:p>
          <a:p>
            <a:pPr algn="just">
              <a:buNone/>
            </a:pPr>
            <a:r>
              <a:rPr lang="it-IT" sz="1800" dirty="0" smtClean="0"/>
              <a:t>Nella maggiore età studia nei conventi</a:t>
            </a:r>
          </a:p>
          <a:p>
            <a:pPr algn="just">
              <a:buNone/>
            </a:pPr>
            <a:r>
              <a:rPr lang="it-IT" sz="1400" dirty="0" smtClean="0"/>
              <a:t>Frequentare scuole di Firenze ha grande impatto su </a:t>
            </a:r>
          </a:p>
          <a:p>
            <a:pPr algn="just">
              <a:buNone/>
            </a:pPr>
            <a:r>
              <a:rPr lang="it-IT" sz="1400" dirty="0" smtClean="0"/>
              <a:t>Dante poiché ha come guide Maestri </a:t>
            </a:r>
            <a:r>
              <a:rPr lang="it-IT" sz="1400" dirty="0" smtClean="0"/>
              <a:t> </a:t>
            </a:r>
            <a:r>
              <a:rPr lang="it-IT" sz="1400" dirty="0" smtClean="0"/>
              <a:t>d’alto </a:t>
            </a:r>
            <a:r>
              <a:rPr lang="it-IT" sz="1400" dirty="0" smtClean="0"/>
              <a:t> livello</a:t>
            </a:r>
            <a:r>
              <a:rPr lang="it-IT" sz="1400" dirty="0" smtClean="0"/>
              <a:t>. </a:t>
            </a:r>
          </a:p>
          <a:p>
            <a:pPr algn="just">
              <a:buNone/>
            </a:pPr>
            <a:endParaRPr lang="it-IT" sz="1400" dirty="0" smtClean="0"/>
          </a:p>
          <a:p>
            <a:pPr algn="just">
              <a:buNone/>
            </a:pPr>
            <a:endParaRPr lang="it-IT" sz="1400" dirty="0" smtClean="0"/>
          </a:p>
          <a:p>
            <a:pPr algn="just">
              <a:buNone/>
            </a:pPr>
            <a:r>
              <a:rPr lang="it-IT" sz="1800" dirty="0" smtClean="0"/>
              <a:t>E’ cultore anche del grande filosofo   </a:t>
            </a:r>
          </a:p>
          <a:p>
            <a:pPr algn="just">
              <a:buNone/>
            </a:pPr>
            <a:endParaRPr lang="it-IT" sz="1800" dirty="0" smtClean="0"/>
          </a:p>
          <a:p>
            <a:pPr algn="just">
              <a:buNone/>
            </a:pPr>
            <a:endParaRPr lang="it-IT" dirty="0" smtClean="0"/>
          </a:p>
          <a:p>
            <a:pPr algn="just">
              <a:buNone/>
            </a:pPr>
            <a:r>
              <a:rPr lang="it-IT" sz="1800" dirty="0" smtClean="0"/>
              <a:t>Si pensa che le sue conoscenze possano </a:t>
            </a:r>
          </a:p>
          <a:p>
            <a:pPr algn="just">
              <a:buNone/>
            </a:pPr>
            <a:r>
              <a:rPr lang="it-IT" sz="1800" dirty="0" smtClean="0"/>
              <a:t>derivare dalla lettura di alcuni libri, tra cui</a:t>
            </a:r>
          </a:p>
          <a:p>
            <a:pPr algn="just">
              <a:buNone/>
            </a:pPr>
            <a:endParaRPr lang="it-IT" sz="1800" dirty="0" smtClean="0"/>
          </a:p>
          <a:p>
            <a:pPr algn="just">
              <a:buNone/>
            </a:pPr>
            <a:r>
              <a:rPr lang="it-IT" sz="1800" dirty="0" smtClean="0"/>
              <a:t>Dante inoltre conosce dal mondo arabo i </a:t>
            </a:r>
          </a:p>
          <a:p>
            <a:pPr algn="just">
              <a:buNone/>
            </a:pPr>
            <a:r>
              <a:rPr lang="it-IT" sz="1800" dirty="0" smtClean="0"/>
              <a:t>numeri che gli permettono di usare</a:t>
            </a:r>
            <a:endParaRPr lang="it-IT" sz="1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643306" y="1071546"/>
            <a:ext cx="3214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lezioni di Pietro Ispano:</a:t>
            </a:r>
          </a:p>
          <a:p>
            <a:r>
              <a:rPr lang="it-IT" dirty="0" smtClean="0"/>
              <a:t>apprende il metodo </a:t>
            </a:r>
          </a:p>
          <a:p>
            <a:r>
              <a:rPr lang="it-IT" dirty="0" smtClean="0"/>
              <a:t>euristico delle scienze</a:t>
            </a:r>
            <a:endParaRPr lang="it-IT" dirty="0"/>
          </a:p>
        </p:txBody>
      </p:sp>
      <p:cxnSp>
        <p:nvCxnSpPr>
          <p:cNvPr id="6" name="Connettore 2 5"/>
          <p:cNvCxnSpPr/>
          <p:nvPr/>
        </p:nvCxnSpPr>
        <p:spPr>
          <a:xfrm>
            <a:off x="3857620" y="2428868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4572000" y="2285992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1.di Santa Croce (Francescani)</a:t>
            </a:r>
          </a:p>
          <a:p>
            <a:r>
              <a:rPr lang="it-IT" b="1" dirty="0" smtClean="0"/>
              <a:t>2.di Santa Maria Novella</a:t>
            </a:r>
          </a:p>
          <a:p>
            <a:r>
              <a:rPr lang="it-IT" b="1" dirty="0" smtClean="0"/>
              <a:t>(Domenicani)</a:t>
            </a:r>
            <a:endParaRPr lang="it-IT" b="1" dirty="0"/>
          </a:p>
        </p:txBody>
      </p:sp>
      <p:cxnSp>
        <p:nvCxnSpPr>
          <p:cNvPr id="10" name="Connettore 2 9"/>
          <p:cNvCxnSpPr/>
          <p:nvPr/>
        </p:nvCxnSpPr>
        <p:spPr>
          <a:xfrm>
            <a:off x="2500298" y="135729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4572000" y="4857760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1.Libro d’Abaco(</a:t>
            </a:r>
            <a:r>
              <a:rPr lang="it-IT" b="1" dirty="0" err="1" smtClean="0"/>
              <a:t>P.dell</a:t>
            </a:r>
            <a:r>
              <a:rPr lang="it-IT" b="1" dirty="0" smtClean="0"/>
              <a:t>’Abaco)</a:t>
            </a:r>
          </a:p>
          <a:p>
            <a:r>
              <a:rPr lang="it-IT" b="1" dirty="0" smtClean="0"/>
              <a:t>2.Liber Abaci (L.Bonaccio)</a:t>
            </a:r>
          </a:p>
        </p:txBody>
      </p:sp>
      <p:cxnSp>
        <p:nvCxnSpPr>
          <p:cNvPr id="16" name="Connettore 2 15"/>
          <p:cNvCxnSpPr/>
          <p:nvPr/>
        </p:nvCxnSpPr>
        <p:spPr>
          <a:xfrm>
            <a:off x="4000496" y="500063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5000628" y="5786454"/>
            <a:ext cx="3000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1.Un sistema posizionale</a:t>
            </a:r>
          </a:p>
          <a:p>
            <a:r>
              <a:rPr lang="it-IT" b="1" dirty="0" smtClean="0"/>
              <a:t>2.La base 10</a:t>
            </a:r>
          </a:p>
          <a:p>
            <a:r>
              <a:rPr lang="it-IT" b="1" dirty="0" smtClean="0"/>
              <a:t>3. Lo “0”</a:t>
            </a:r>
            <a:endParaRPr lang="it-IT" b="1" dirty="0"/>
          </a:p>
        </p:txBody>
      </p:sp>
      <p:cxnSp>
        <p:nvCxnSpPr>
          <p:cNvPr id="22" name="Connettore 2 21"/>
          <p:cNvCxnSpPr/>
          <p:nvPr/>
        </p:nvCxnSpPr>
        <p:spPr>
          <a:xfrm>
            <a:off x="4000496" y="6000768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>
            <a:off x="3428992" y="3786190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CasellaDiTesto 24"/>
          <p:cNvSpPr txBox="1"/>
          <p:nvPr/>
        </p:nvSpPr>
        <p:spPr>
          <a:xfrm>
            <a:off x="4643438" y="3571876"/>
            <a:ext cx="3214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Anicio Manlio </a:t>
            </a:r>
          </a:p>
          <a:p>
            <a:r>
              <a:rPr lang="it-IT" b="1" dirty="0" smtClean="0"/>
              <a:t>Torquato Severino </a:t>
            </a:r>
          </a:p>
          <a:p>
            <a:r>
              <a:rPr lang="it-IT" b="1" dirty="0" err="1" smtClean="0"/>
              <a:t>Boezio</a:t>
            </a:r>
            <a:endParaRPr lang="it-IT" b="1" dirty="0"/>
          </a:p>
        </p:txBody>
      </p:sp>
      <p:pic>
        <p:nvPicPr>
          <p:cNvPr id="15" name="Picture 8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785794"/>
            <a:ext cx="114776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3143248"/>
            <a:ext cx="100013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35841" y="4643446"/>
            <a:ext cx="1493877" cy="569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6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86710" y="5286388"/>
            <a:ext cx="113823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6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0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0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80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5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15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35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5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60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80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9000"/>
                            </p:stCondLst>
                            <p:childTnLst>
                              <p:par>
                                <p:cTn id="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0"/>
                            </p:stCondLst>
                            <p:childTnLst>
                              <p:par>
                                <p:cTn id="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2000"/>
                            </p:stCondLst>
                            <p:childTnLst>
                              <p:par>
                                <p:cTn id="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4000"/>
                            </p:stCondLst>
                            <p:childTnLst>
                              <p:par>
                                <p:cTn id="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4500"/>
                            </p:stCondLst>
                            <p:childTnLst>
                              <p:par>
                                <p:cTn id="10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4" grpId="0"/>
      <p:bldP spid="20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>
                <a:alpha val="35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it-IT" i="1" dirty="0" smtClean="0"/>
              <a:t>L’</a:t>
            </a:r>
            <a:r>
              <a:rPr lang="it-IT" b="1" i="1" dirty="0" smtClean="0"/>
              <a:t>INFINITO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44" y="1071546"/>
            <a:ext cx="8786842" cy="364333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it-IT" sz="1800" dirty="0" smtClean="0"/>
              <a:t>Tutta la cantica del </a:t>
            </a:r>
            <a:r>
              <a:rPr lang="it-IT" sz="1800" i="1" dirty="0" smtClean="0"/>
              <a:t>Paradiso</a:t>
            </a:r>
            <a:r>
              <a:rPr lang="it-IT" sz="1800" dirty="0" smtClean="0"/>
              <a:t> risente dell'inquietudine del poeta sempre teso verso l'Assoluto, </a:t>
            </a:r>
          </a:p>
          <a:p>
            <a:pPr algn="just">
              <a:buNone/>
            </a:pPr>
            <a:r>
              <a:rPr lang="it-IT" sz="1800" dirty="0" smtClean="0"/>
              <a:t>fine e completamento della sua esperienza.</a:t>
            </a:r>
          </a:p>
          <a:p>
            <a:pPr algn="just">
              <a:buNone/>
            </a:pPr>
            <a:r>
              <a:rPr lang="it-IT" sz="1800" dirty="0" smtClean="0"/>
              <a:t>Prima ancora dell'io narrativo, infatti, compare "</a:t>
            </a:r>
            <a:r>
              <a:rPr lang="it-IT" sz="1800" i="1" dirty="0" smtClean="0"/>
              <a:t>la gloria di colui che tutto </a:t>
            </a:r>
            <a:r>
              <a:rPr lang="it-IT" sz="1800" i="1" dirty="0" err="1" smtClean="0"/>
              <a:t>move</a:t>
            </a:r>
            <a:r>
              <a:rPr lang="it-IT" sz="1800" dirty="0" smtClean="0"/>
              <a:t>“(Dio): solo </a:t>
            </a:r>
          </a:p>
          <a:p>
            <a:pPr algn="just">
              <a:buNone/>
            </a:pPr>
            <a:r>
              <a:rPr lang="it-IT" sz="1800" dirty="0" smtClean="0"/>
              <a:t>in un secondo momento si inserisce con umiltà Dante, allo stesso tempo orgoglioso e </a:t>
            </a:r>
          </a:p>
          <a:p>
            <a:pPr algn="just">
              <a:buNone/>
            </a:pPr>
            <a:r>
              <a:rPr lang="it-IT" sz="1800" dirty="0" smtClean="0"/>
              <a:t>trepidante per l'avventura mistica che è chiamato a svolgere. </a:t>
            </a:r>
          </a:p>
          <a:p>
            <a:pPr algn="just">
              <a:buNone/>
            </a:pPr>
            <a:r>
              <a:rPr lang="it-IT" sz="1800" dirty="0" smtClean="0"/>
              <a:t>Dante e Dio, dunque, si presentano come estremi opposti: l'Uomo, cioè il Finito, il limitato, </a:t>
            </a:r>
          </a:p>
          <a:p>
            <a:pPr algn="just">
              <a:buNone/>
            </a:pPr>
            <a:r>
              <a:rPr lang="it-IT" sz="1800" dirty="0" smtClean="0"/>
              <a:t>e Dio, cioè l'infinito, l'illimitato. </a:t>
            </a:r>
            <a:endParaRPr lang="it-IT" sz="1800" dirty="0"/>
          </a:p>
        </p:txBody>
      </p:sp>
      <p:pic>
        <p:nvPicPr>
          <p:cNvPr id="5122" name="Picture 2" descr="C:\Documents and Settings\Liuk\Desktop\fabiana\scuola\dante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500438"/>
            <a:ext cx="3000396" cy="2660015"/>
          </a:xfrm>
          <a:prstGeom prst="rect">
            <a:avLst/>
          </a:prstGeom>
          <a:noFill/>
        </p:spPr>
      </p:pic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>
                <a:alpha val="35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1800" dirty="0" smtClean="0"/>
              <a:t>Nella </a:t>
            </a:r>
            <a:r>
              <a:rPr lang="it-IT" sz="1800" i="1" dirty="0" smtClean="0"/>
              <a:t>Commedia,</a:t>
            </a:r>
            <a:r>
              <a:rPr lang="it-IT" sz="1800" dirty="0" smtClean="0"/>
              <a:t> Dante ci offre argomenti letterari incastrati perfettamente nella cultura </a:t>
            </a:r>
          </a:p>
          <a:p>
            <a:pPr algn="just">
              <a:buNone/>
            </a:pPr>
            <a:r>
              <a:rPr lang="it-IT" sz="1800" dirty="0" smtClean="0"/>
              <a:t>numerologica e matematica del suo tempo.</a:t>
            </a:r>
          </a:p>
          <a:p>
            <a:pPr algn="just">
              <a:buNone/>
            </a:pPr>
            <a:r>
              <a:rPr lang="it-IT" sz="1800" dirty="0" smtClean="0"/>
              <a:t>Uno degli aspetti che l’autore incontra nel suo capolavoro è  il modo di intendere </a:t>
            </a:r>
            <a:r>
              <a:rPr lang="it-IT" sz="1800" dirty="0" smtClean="0"/>
              <a:t>l’</a:t>
            </a:r>
            <a:r>
              <a:rPr lang="it-IT" sz="2000" b="1" dirty="0" smtClean="0"/>
              <a:t>infinito </a:t>
            </a:r>
            <a:r>
              <a:rPr lang="it-IT" sz="1800" dirty="0" smtClean="0"/>
              <a:t>nella  </a:t>
            </a:r>
            <a:r>
              <a:rPr lang="it-IT" sz="1800" dirty="0" smtClean="0"/>
              <a:t>cultura del Medioevo. </a:t>
            </a:r>
          </a:p>
          <a:p>
            <a:pPr algn="just">
              <a:buNone/>
            </a:pPr>
            <a:r>
              <a:rPr lang="it-IT" sz="1800" dirty="0" smtClean="0"/>
              <a:t>Questo viene inteso fin dall’antichità come ente non commensurabile, definibile solo per negazione e, secondo alcune scuole di pensiero, non utilizzabile in dimostrazioni matematiche in  quanto esso conduce a  paradossi. </a:t>
            </a:r>
          </a:p>
          <a:p>
            <a:pPr algn="just">
              <a:buNone/>
            </a:pPr>
            <a:r>
              <a:rPr lang="it-IT" sz="1800" dirty="0" smtClean="0"/>
              <a:t>                                                                      </a:t>
            </a:r>
            <a:r>
              <a:rPr lang="it-IT" sz="1800" b="1" dirty="0" smtClean="0"/>
              <a:t>PARADOSSO</a:t>
            </a:r>
            <a:endParaRPr lang="it-IT" sz="1800" dirty="0" smtClean="0"/>
          </a:p>
          <a:p>
            <a:pPr algn="ctr">
              <a:buNone/>
            </a:pPr>
            <a:endParaRPr lang="it-IT" sz="1800" dirty="0" smtClean="0"/>
          </a:p>
          <a:p>
            <a:pPr algn="ctr">
              <a:buNone/>
            </a:pPr>
            <a:endParaRPr lang="it-IT" sz="1800" dirty="0" smtClean="0"/>
          </a:p>
          <a:p>
            <a:pPr algn="ctr">
              <a:buNone/>
            </a:pPr>
            <a:endParaRPr lang="it-IT" sz="1800" dirty="0" smtClean="0"/>
          </a:p>
          <a:p>
            <a:pPr algn="ctr">
              <a:buNone/>
            </a:pPr>
            <a:endParaRPr lang="it-IT" sz="1800" dirty="0" smtClean="0"/>
          </a:p>
          <a:p>
            <a:pPr algn="ctr"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Da questi paradossi si può capire come la concezione di infinito sia difficile da studiare poiché se  utilizzato per condurre dimostrazioni o per identificare una quantità porterebbe a negazioni di cose che effettivamente accadono.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85720" y="0"/>
            <a:ext cx="85011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i="1" dirty="0" smtClean="0"/>
              <a:t>L’</a:t>
            </a:r>
            <a:r>
              <a:rPr lang="it-IT" sz="4400" b="1" i="1" dirty="0" smtClean="0"/>
              <a:t>INFINITO</a:t>
            </a:r>
            <a:r>
              <a:rPr lang="it-IT" sz="4400" i="1" dirty="0" smtClean="0"/>
              <a:t>: </a:t>
            </a:r>
            <a:r>
              <a:rPr lang="it-IT" sz="4000" i="1" dirty="0" smtClean="0"/>
              <a:t>premessa</a:t>
            </a:r>
            <a:endParaRPr lang="it-IT" sz="4000" i="1" dirty="0"/>
          </a:p>
        </p:txBody>
      </p:sp>
      <p:cxnSp>
        <p:nvCxnSpPr>
          <p:cNvPr id="6" name="Connettore 1 5"/>
          <p:cNvCxnSpPr/>
          <p:nvPr/>
        </p:nvCxnSpPr>
        <p:spPr>
          <a:xfrm rot="5400000">
            <a:off x="4214810" y="3500438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1714480" y="3786190"/>
            <a:ext cx="550072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 rot="5400000">
            <a:off x="4108447" y="4178305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 rot="5400000">
            <a:off x="1322365" y="4178305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 rot="5400000">
            <a:off x="6823091" y="4178305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928662" y="4572008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 </a:t>
            </a:r>
            <a:r>
              <a:rPr lang="it-IT" b="1" dirty="0" smtClean="0"/>
              <a:t>Zenone</a:t>
            </a:r>
            <a:r>
              <a:rPr lang="it-IT" dirty="0" smtClean="0"/>
              <a:t>                        della </a:t>
            </a:r>
            <a:r>
              <a:rPr lang="it-IT" b="1" dirty="0" smtClean="0"/>
              <a:t>trombetta di Gabriele</a:t>
            </a:r>
            <a:r>
              <a:rPr lang="it-IT" dirty="0" smtClean="0"/>
              <a:t>        del frattale  di </a:t>
            </a:r>
            <a:r>
              <a:rPr lang="it-IT" b="1" dirty="0" err="1" smtClean="0"/>
              <a:t>Peano</a:t>
            </a:r>
            <a:endParaRPr lang="it-IT" b="1" dirty="0"/>
          </a:p>
        </p:txBody>
      </p:sp>
    </p:spTree>
  </p:cSld>
  <p:clrMapOvr>
    <a:masterClrMapping/>
  </p:clrMapOvr>
  <p:transition spd="med" advClick="0"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>
                <a:alpha val="35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r>
              <a:rPr lang="it-IT" i="1" dirty="0" smtClean="0"/>
              <a:t>L’</a:t>
            </a:r>
            <a:r>
              <a:rPr lang="it-IT" b="1" i="1" dirty="0" smtClean="0"/>
              <a:t>INFINITO</a:t>
            </a:r>
            <a:r>
              <a:rPr lang="it-IT" i="1" dirty="0" smtClean="0"/>
              <a:t>: il </a:t>
            </a:r>
            <a:r>
              <a:rPr lang="it-IT" sz="4000" i="1" dirty="0" smtClean="0"/>
              <a:t>paradosso di Zenone</a:t>
            </a:r>
            <a:endParaRPr lang="it-IT" sz="40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714356"/>
            <a:ext cx="8358246" cy="61436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1800" dirty="0" smtClean="0"/>
              <a:t>Se osserviamo Achille e la tartaruga siamo sicuri che il primo raggiunga il secondo, ma se poniamo il problema come una successione la situazione sembra cambiare.</a:t>
            </a:r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0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 algn="just">
              <a:buNone/>
            </a:pPr>
            <a:r>
              <a:rPr lang="it-IT" sz="1800" dirty="0" smtClean="0"/>
              <a:t>Così l’eroe sembra dover percorrere infiniti tratti di percorso e non raggiungere mai la tartaruga.</a:t>
            </a:r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14282" y="1571612"/>
            <a:ext cx="3643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Velocità di Achille: </a:t>
            </a:r>
            <a:r>
              <a:rPr lang="it-IT" dirty="0" smtClean="0"/>
              <a:t>V</a:t>
            </a:r>
          </a:p>
          <a:p>
            <a:r>
              <a:rPr lang="it-IT" i="1" dirty="0" smtClean="0"/>
              <a:t>Velocità della tartaruga: </a:t>
            </a:r>
            <a:r>
              <a:rPr lang="it-IT" dirty="0" smtClean="0"/>
              <a:t>V/2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357554" y="1571612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Percorso iniziale di Achille: </a:t>
            </a:r>
            <a:r>
              <a:rPr lang="it-IT" dirty="0" smtClean="0"/>
              <a:t>0 m</a:t>
            </a:r>
          </a:p>
          <a:p>
            <a:r>
              <a:rPr lang="it-IT" i="1" dirty="0" smtClean="0"/>
              <a:t>Percorso iniziale della tartaruga</a:t>
            </a:r>
            <a:r>
              <a:rPr lang="it-IT" dirty="0" smtClean="0"/>
              <a:t>: ½ m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500562" y="2500306"/>
            <a:ext cx="44291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it-IT" dirty="0" smtClean="0"/>
              <a:t>Gli spostamenti che Achille ha superato quando raggiunge la posizione precedentemente </a:t>
            </a:r>
          </a:p>
          <a:p>
            <a:pPr algn="just">
              <a:buNone/>
            </a:pPr>
            <a:r>
              <a:rPr lang="it-IT" dirty="0" smtClean="0"/>
              <a:t>occupata dalla tartaruga sono indicati dalla seguente successione: </a:t>
            </a:r>
          </a:p>
          <a:p>
            <a:pPr>
              <a:buNone/>
            </a:pPr>
            <a:r>
              <a:rPr lang="it-IT" dirty="0" smtClean="0"/>
              <a:t>1/2 </a:t>
            </a:r>
            <a:r>
              <a:rPr lang="it-IT" dirty="0" smtClean="0">
                <a:sym typeface="Wingdings" pitchFamily="2" charset="2"/>
              </a:rPr>
              <a:t></a:t>
            </a:r>
            <a:r>
              <a:rPr lang="it-IT" dirty="0" smtClean="0"/>
              <a:t>1/2 + 1/4 = ¾</a:t>
            </a:r>
          </a:p>
          <a:p>
            <a:pPr>
              <a:buNone/>
            </a:pPr>
            <a:r>
              <a:rPr lang="it-IT" dirty="0" smtClean="0">
                <a:sym typeface="Wingdings" pitchFamily="2" charset="2"/>
              </a:rPr>
              <a:t></a:t>
            </a:r>
            <a:r>
              <a:rPr lang="it-IT" dirty="0" smtClean="0"/>
              <a:t>3/4 + 1/8</a:t>
            </a:r>
            <a:r>
              <a:rPr lang="it-IT" dirty="0" smtClean="0">
                <a:sym typeface="Wingdings" pitchFamily="2" charset="2"/>
              </a:rPr>
              <a:t> = </a:t>
            </a:r>
            <a:r>
              <a:rPr lang="it-IT" dirty="0" smtClean="0"/>
              <a:t>7/8</a:t>
            </a:r>
          </a:p>
          <a:p>
            <a:pPr>
              <a:buNone/>
            </a:pPr>
            <a:r>
              <a:rPr lang="it-IT" dirty="0" smtClean="0">
                <a:sym typeface="Wingdings" pitchFamily="2" charset="2"/>
              </a:rPr>
              <a:t></a:t>
            </a:r>
            <a:r>
              <a:rPr lang="it-IT" dirty="0" smtClean="0"/>
              <a:t>7/8 + 1/16 = 15/16</a:t>
            </a:r>
          </a:p>
          <a:p>
            <a:pPr>
              <a:buNone/>
            </a:pPr>
            <a:r>
              <a:rPr lang="it-IT" dirty="0" smtClean="0">
                <a:sym typeface="Wingdings" pitchFamily="2" charset="2"/>
              </a:rPr>
              <a:t></a:t>
            </a:r>
            <a:r>
              <a:rPr lang="it-IT" dirty="0" smtClean="0"/>
              <a:t> ... (2n - 1)/2n </a:t>
            </a:r>
          </a:p>
        </p:txBody>
      </p:sp>
      <p:pic>
        <p:nvPicPr>
          <p:cNvPr id="1027" name="Picture 3" descr="C:\Documents and Settings\Liuk\Desktop\fabiana\scuola\dante\image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428868"/>
            <a:ext cx="3493156" cy="2643189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>
                <a:alpha val="35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785818"/>
          </a:xfrm>
        </p:spPr>
        <p:txBody>
          <a:bodyPr>
            <a:noAutofit/>
          </a:bodyPr>
          <a:lstStyle/>
          <a:p>
            <a:r>
              <a:rPr lang="it-IT" i="1" dirty="0" smtClean="0"/>
              <a:t>L’</a:t>
            </a:r>
            <a:r>
              <a:rPr lang="it-IT" b="1" i="1" dirty="0" smtClean="0"/>
              <a:t>INFINITO</a:t>
            </a:r>
            <a:r>
              <a:rPr lang="it-IT" i="1" dirty="0" smtClean="0"/>
              <a:t>: il </a:t>
            </a:r>
            <a:r>
              <a:rPr lang="it-IT" sz="4000" i="1" dirty="0" smtClean="0"/>
              <a:t>paradosso della trombetta di Gabriele</a:t>
            </a:r>
            <a:endParaRPr lang="it-IT" sz="40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7150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sz="2900" dirty="0" smtClean="0"/>
              <a:t>La trombetta di Gabriele è un solido costruito attraverso la rotazione sull’asse delle ascisse di un ramo di iperbole equilatera.</a:t>
            </a:r>
          </a:p>
          <a:p>
            <a:pPr algn="just">
              <a:buNone/>
            </a:pPr>
            <a:r>
              <a:rPr lang="it-IT" sz="2900" dirty="0" smtClean="0"/>
              <a:t>Spiegare perché il secondo integrale non dà risultati corretti non è banale. In parole povere si  può affermare che si misura una superficie curva affiancando tante piccole superfici piane.</a:t>
            </a:r>
          </a:p>
          <a:p>
            <a:pPr algn="just">
              <a:buNone/>
            </a:pPr>
            <a:r>
              <a:rPr lang="it-IT" sz="2900" dirty="0" smtClean="0"/>
              <a:t>Se si volesse tappezzare la superficie</a:t>
            </a:r>
          </a:p>
          <a:p>
            <a:pPr algn="just">
              <a:buNone/>
            </a:pPr>
            <a:r>
              <a:rPr lang="it-IT" sz="2900" dirty="0" smtClean="0"/>
              <a:t>di un cofano curvo di una macchina </a:t>
            </a:r>
          </a:p>
          <a:p>
            <a:pPr algn="just">
              <a:buNone/>
            </a:pPr>
            <a:r>
              <a:rPr lang="it-IT" sz="2900" dirty="0" smtClean="0"/>
              <a:t>con dei francobolli: si troverebbe </a:t>
            </a:r>
          </a:p>
          <a:p>
            <a:pPr algn="just">
              <a:buNone/>
            </a:pPr>
            <a:r>
              <a:rPr lang="it-IT" sz="2900" dirty="0" smtClean="0"/>
              <a:t>che in alcuni punti ci sono delle </a:t>
            </a:r>
          </a:p>
          <a:p>
            <a:pPr algn="just">
              <a:buNone/>
            </a:pPr>
            <a:r>
              <a:rPr lang="it-IT" sz="2900" dirty="0" smtClean="0"/>
              <a:t>sovrapposizioni o degli spazi vuoti.</a:t>
            </a:r>
          </a:p>
          <a:p>
            <a:pPr>
              <a:buNone/>
            </a:pPr>
            <a:endParaRPr lang="it-IT" sz="1400" dirty="0" smtClean="0"/>
          </a:p>
          <a:p>
            <a:pPr algn="just">
              <a:buNone/>
            </a:pPr>
            <a:r>
              <a:rPr lang="it-IT" sz="2900" dirty="0" smtClean="0"/>
              <a:t>La formula è comunque presa in </a:t>
            </a:r>
          </a:p>
          <a:p>
            <a:pPr algn="just">
              <a:buNone/>
            </a:pPr>
            <a:r>
              <a:rPr lang="it-IT" sz="2900" dirty="0" smtClean="0"/>
              <a:t>considerazione, in quanto comunque da </a:t>
            </a:r>
          </a:p>
          <a:p>
            <a:pPr algn="just">
              <a:buNone/>
            </a:pPr>
            <a:r>
              <a:rPr lang="it-IT" sz="2900" dirty="0" smtClean="0"/>
              <a:t>una stima circa il calcolo della superficie </a:t>
            </a:r>
          </a:p>
          <a:p>
            <a:pPr algn="just">
              <a:buNone/>
            </a:pPr>
            <a:r>
              <a:rPr lang="it-IT" sz="2900" dirty="0" smtClean="0"/>
              <a:t>e il fatto che il risultato diverge porta alla </a:t>
            </a:r>
          </a:p>
          <a:p>
            <a:pPr algn="just">
              <a:buNone/>
            </a:pPr>
            <a:r>
              <a:rPr lang="it-IT" sz="2900" dirty="0" smtClean="0"/>
              <a:t>verifica del paradosso. Considerato che il </a:t>
            </a:r>
          </a:p>
          <a:p>
            <a:pPr algn="just">
              <a:buNone/>
            </a:pPr>
            <a:r>
              <a:rPr lang="it-IT" sz="2900" dirty="0" smtClean="0"/>
              <a:t>risultato è infinito lo  prendiamo per buono.</a:t>
            </a:r>
          </a:p>
        </p:txBody>
      </p:sp>
      <p:pic>
        <p:nvPicPr>
          <p:cNvPr id="2050" name="Picture 2" descr="C:\Documents and Settings\Liuk\Desktop\fabiana\scuola\dante\trombaditorricelli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714619"/>
            <a:ext cx="3861999" cy="3008697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9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1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30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70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>
                <a:alpha val="35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it-IT" i="1" dirty="0" smtClean="0"/>
              <a:t>L’</a:t>
            </a:r>
            <a:r>
              <a:rPr lang="it-IT" b="1" i="1" dirty="0" smtClean="0"/>
              <a:t>INIFINITO</a:t>
            </a:r>
            <a:r>
              <a:rPr lang="it-IT" i="1" dirty="0" smtClean="0"/>
              <a:t>: il paradosso del frattale di Peano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357298"/>
            <a:ext cx="8429684" cy="507209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dirty="0" smtClean="0"/>
              <a:t>Si parla di una curva che è contenuta in una parte di piano finita (un quadrato)</a:t>
            </a:r>
          </a:p>
          <a:p>
            <a:pPr algn="just">
              <a:buNone/>
            </a:pPr>
            <a:endParaRPr lang="it-IT" sz="1800" dirty="0" smtClean="0"/>
          </a:p>
          <a:p>
            <a:pPr algn="just">
              <a:buNone/>
            </a:pPr>
            <a:endParaRPr lang="it-IT" sz="1800" dirty="0" smtClean="0"/>
          </a:p>
          <a:p>
            <a:pPr algn="just">
              <a:buNone/>
            </a:pPr>
            <a:endParaRPr lang="it-IT" sz="1800" dirty="0" smtClean="0"/>
          </a:p>
          <a:p>
            <a:pPr algn="just">
              <a:buNone/>
            </a:pPr>
            <a:endParaRPr lang="it-IT" sz="1800" dirty="0" smtClean="0"/>
          </a:p>
          <a:p>
            <a:pPr algn="just">
              <a:buNone/>
            </a:pPr>
            <a:endParaRPr lang="it-IT" sz="1800" dirty="0" smtClean="0"/>
          </a:p>
          <a:p>
            <a:pPr algn="just">
              <a:buNone/>
            </a:pPr>
            <a:r>
              <a:rPr lang="it-IT" sz="2000" dirty="0" smtClean="0"/>
              <a:t>costruita attraverso la ripetizione con dimensione sempre ridotta di una stessa forma per infinite volte.</a:t>
            </a:r>
          </a:p>
          <a:p>
            <a:pPr algn="just">
              <a:buNone/>
            </a:pPr>
            <a:endParaRPr lang="it-IT" sz="1800" dirty="0" smtClean="0"/>
          </a:p>
          <a:p>
            <a:pPr algn="just">
              <a:buNone/>
            </a:pPr>
            <a:endParaRPr lang="it-IT" sz="1800" dirty="0" smtClean="0"/>
          </a:p>
          <a:p>
            <a:pPr algn="just">
              <a:buNone/>
            </a:pPr>
            <a:endParaRPr lang="it-IT" sz="1800" dirty="0" smtClean="0"/>
          </a:p>
          <a:p>
            <a:pPr algn="just">
              <a:buNone/>
            </a:pPr>
            <a:endParaRPr lang="it-IT" sz="1800" dirty="0" smtClean="0"/>
          </a:p>
          <a:p>
            <a:pPr algn="just">
              <a:buNone/>
            </a:pPr>
            <a:endParaRPr lang="it-IT" sz="1800" dirty="0" smtClean="0"/>
          </a:p>
          <a:p>
            <a:pPr algn="just">
              <a:buNone/>
            </a:pPr>
            <a:r>
              <a:rPr lang="it-IT" sz="2000" dirty="0" smtClean="0"/>
              <a:t>Il paradosso è che in uno spazio finito sia contenuta una curva di lunghezza infinita. </a:t>
            </a:r>
            <a:endParaRPr lang="it-IT" sz="2000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1785926"/>
            <a:ext cx="1495427" cy="142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4143380"/>
            <a:ext cx="120967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4143380"/>
            <a:ext cx="120967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14810" y="4143380"/>
            <a:ext cx="36576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 shadeToTitle="1"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500042"/>
            <a:ext cx="4286280" cy="785794"/>
          </a:xfrm>
        </p:spPr>
        <p:txBody>
          <a:bodyPr>
            <a:normAutofit/>
          </a:bodyPr>
          <a:lstStyle/>
          <a:p>
            <a:r>
              <a:rPr lang="it-IT" sz="4000" i="1" dirty="0" smtClean="0">
                <a:solidFill>
                  <a:srgbClr val="002060"/>
                </a:solidFill>
              </a:rPr>
              <a:t>Nella</a:t>
            </a:r>
            <a:r>
              <a:rPr lang="it-IT" sz="4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sz="4000" i="1" dirty="0" smtClean="0">
                <a:solidFill>
                  <a:srgbClr val="002060"/>
                </a:solidFill>
              </a:rPr>
              <a:t>Commedia</a:t>
            </a:r>
            <a:endParaRPr lang="it-IT" sz="4000" i="1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071546"/>
            <a:ext cx="4572000" cy="4643469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it-IT" sz="1800" dirty="0" smtClean="0"/>
              <a:t>Il primo passo che viene analizzato funge da </a:t>
            </a:r>
          </a:p>
          <a:p>
            <a:pPr algn="just">
              <a:buNone/>
            </a:pPr>
            <a:r>
              <a:rPr lang="it-IT" sz="1800" dirty="0" smtClean="0"/>
              <a:t>base per il concetto di “infinito”.</a:t>
            </a:r>
          </a:p>
          <a:p>
            <a:pPr algn="just">
              <a:buNone/>
            </a:pPr>
            <a:r>
              <a:rPr lang="it-IT" sz="1800" dirty="0" smtClean="0"/>
              <a:t>Si tratta del </a:t>
            </a:r>
            <a:r>
              <a:rPr lang="it-IT" sz="1800" i="1" dirty="0" smtClean="0"/>
              <a:t>Paradiso, XV 55-57</a:t>
            </a:r>
            <a:r>
              <a:rPr lang="it-IT" sz="1800" dirty="0" smtClean="0"/>
              <a:t>:</a:t>
            </a:r>
          </a:p>
          <a:p>
            <a:pPr algn="ctr"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endParaRPr lang="it-IT" sz="1800" dirty="0" smtClean="0"/>
          </a:p>
          <a:p>
            <a:pPr>
              <a:buNone/>
            </a:pPr>
            <a:r>
              <a:rPr lang="it-IT" sz="1800" dirty="0" smtClean="0"/>
              <a:t>In queste strofe Cacciagiuda si rivolge a Dante</a:t>
            </a:r>
          </a:p>
          <a:p>
            <a:pPr>
              <a:buNone/>
            </a:pPr>
            <a:r>
              <a:rPr lang="it-IT" sz="1800" dirty="0" smtClean="0"/>
              <a:t>dicendo:</a:t>
            </a:r>
          </a:p>
        </p:txBody>
      </p:sp>
      <p:sp>
        <p:nvSpPr>
          <p:cNvPr id="4" name="Rettangolo 3"/>
          <p:cNvSpPr/>
          <p:nvPr/>
        </p:nvSpPr>
        <p:spPr>
          <a:xfrm>
            <a:off x="4929190" y="500042"/>
            <a:ext cx="35719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i="1" dirty="0" smtClean="0">
                <a:solidFill>
                  <a:srgbClr val="C00000"/>
                </a:solidFill>
              </a:rPr>
              <a:t>In  Matematica</a:t>
            </a:r>
            <a:endParaRPr lang="it-IT" sz="4000" dirty="0">
              <a:solidFill>
                <a:srgbClr val="C00000"/>
              </a:solidFill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572000" y="1071546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it-IT" dirty="0" smtClean="0"/>
              <a:t>In queste strofe viene denotato il fatto che, ammessa l’unità, i numeri naturali </a:t>
            </a:r>
            <a:r>
              <a:rPr lang="it-IT" i="1" dirty="0" smtClean="0"/>
              <a:t>n</a:t>
            </a:r>
            <a:r>
              <a:rPr lang="it-IT" dirty="0" smtClean="0"/>
              <a:t> si formino attraverso la formula </a:t>
            </a:r>
            <a:r>
              <a:rPr lang="it-IT" i="1" dirty="0" smtClean="0"/>
              <a:t>n </a:t>
            </a:r>
            <a:r>
              <a:rPr lang="it-IT" dirty="0" smtClean="0"/>
              <a:t>+ 1.</a:t>
            </a:r>
          </a:p>
          <a:p>
            <a:pPr algn="just">
              <a:buNone/>
            </a:pPr>
            <a:r>
              <a:rPr lang="it-IT" dirty="0" smtClean="0"/>
              <a:t>Infatti quel “il cinque e’l sei” sta ad indicare numeri</a:t>
            </a:r>
            <a:r>
              <a:rPr lang="it-IT" i="1" dirty="0" smtClean="0"/>
              <a:t> </a:t>
            </a:r>
            <a:r>
              <a:rPr lang="it-IT" dirty="0" smtClean="0"/>
              <a:t>generici successivi. </a:t>
            </a:r>
          </a:p>
          <a:p>
            <a:pPr algn="just">
              <a:buNone/>
            </a:pPr>
            <a:r>
              <a:rPr lang="it-IT" dirty="0" smtClean="0"/>
              <a:t>Questa dicitura ci conferma il fatto che Dante conosce già la progressione dei numeri.</a:t>
            </a:r>
          </a:p>
        </p:txBody>
      </p:sp>
      <p:sp>
        <p:nvSpPr>
          <p:cNvPr id="6" name="Pergamena 2 5"/>
          <p:cNvSpPr/>
          <p:nvPr/>
        </p:nvSpPr>
        <p:spPr>
          <a:xfrm>
            <a:off x="214282" y="1857364"/>
            <a:ext cx="4071966" cy="1571636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it-IT" sz="1600" i="1" dirty="0" smtClean="0"/>
              <a:t>“Tu credi che a me tuo pensier mei</a:t>
            </a:r>
            <a:endParaRPr lang="it-IT" sz="1600" dirty="0" smtClean="0"/>
          </a:p>
          <a:p>
            <a:pPr algn="ctr">
              <a:buNone/>
            </a:pPr>
            <a:r>
              <a:rPr lang="it-IT" sz="1600" i="1" dirty="0" smtClean="0"/>
              <a:t>da quel ch’è primo, cosi come raia</a:t>
            </a:r>
            <a:endParaRPr lang="it-IT" sz="1600" dirty="0" smtClean="0"/>
          </a:p>
          <a:p>
            <a:pPr algn="ctr">
              <a:buNone/>
            </a:pPr>
            <a:r>
              <a:rPr lang="it-IT" sz="1600" i="1" dirty="0" smtClean="0"/>
              <a:t>da l’un, se si conosce, il cinque e’l sei;”</a:t>
            </a:r>
            <a:endParaRPr lang="it-IT" sz="1600" dirty="0"/>
          </a:p>
        </p:txBody>
      </p:sp>
      <p:sp>
        <p:nvSpPr>
          <p:cNvPr id="9" name="Pergamena 2 8"/>
          <p:cNvSpPr/>
          <p:nvPr/>
        </p:nvSpPr>
        <p:spPr>
          <a:xfrm>
            <a:off x="142844" y="3714752"/>
            <a:ext cx="4357718" cy="3143248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r>
              <a:rPr lang="it-IT" sz="1600" dirty="0" smtClean="0"/>
              <a:t>“</a:t>
            </a:r>
            <a:r>
              <a:rPr lang="it-IT" sz="1600" i="1" dirty="0" smtClean="0"/>
              <a:t>Tu hai ferma convinzione che il tuo pensiero</a:t>
            </a:r>
          </a:p>
          <a:p>
            <a:pPr algn="ctr">
              <a:buNone/>
            </a:pPr>
            <a:r>
              <a:rPr lang="it-IT" sz="1600" i="1" dirty="0" smtClean="0"/>
              <a:t>discenda, si riveli direttamente a me da Dio,</a:t>
            </a:r>
          </a:p>
          <a:p>
            <a:pPr algn="ctr">
              <a:buNone/>
            </a:pPr>
            <a:r>
              <a:rPr lang="it-IT" sz="1600" i="1" dirty="0" smtClean="0"/>
              <a:t>primo Ente e principio di ogni cosa, cosi come</a:t>
            </a:r>
          </a:p>
          <a:p>
            <a:pPr algn="ctr">
              <a:buNone/>
            </a:pPr>
            <a:r>
              <a:rPr lang="it-IT" sz="1600" i="1" dirty="0" smtClean="0"/>
              <a:t>dalla conoscenza dell’unità deriva quella di</a:t>
            </a:r>
          </a:p>
          <a:p>
            <a:pPr algn="ctr">
              <a:buNone/>
            </a:pPr>
            <a:r>
              <a:rPr lang="it-IT" sz="1600" i="1" dirty="0" smtClean="0"/>
              <a:t>tutti gli altri numer</a:t>
            </a:r>
            <a:r>
              <a:rPr lang="it-IT" sz="1600" dirty="0" smtClean="0"/>
              <a:t>i”</a:t>
            </a:r>
            <a:endParaRPr lang="it-IT" sz="16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214678" y="0"/>
            <a:ext cx="2786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i="1" dirty="0" smtClean="0"/>
              <a:t>L’</a:t>
            </a:r>
            <a:r>
              <a:rPr lang="it-IT" sz="4400" b="1" i="1" dirty="0" smtClean="0"/>
              <a:t>INFINITO</a:t>
            </a:r>
            <a:endParaRPr lang="it-IT" sz="4400" b="1" i="1" dirty="0"/>
          </a:p>
        </p:txBody>
      </p:sp>
      <p:pic>
        <p:nvPicPr>
          <p:cNvPr id="10" name="Picture 3" descr="C:\Documents and Settings\Liuk\Desktop\fabiana\scuola\dante\scuola_matematica_numeriR400_thumb400x27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3429000"/>
            <a:ext cx="4121729" cy="2833689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5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40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6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70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 animBg="1"/>
      <p:bldP spid="9" grpId="0" animBg="1"/>
      <p:bldP spid="8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1966</Words>
  <PresentationFormat>Presentazione su schermo (4:3)</PresentationFormat>
  <Paragraphs>275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La Commedia di Dante e la  matematica:</vt:lpstr>
      <vt:lpstr>INDICE</vt:lpstr>
      <vt:lpstr>Gli studi matematici di Dante</vt:lpstr>
      <vt:lpstr>L’INFINITO</vt:lpstr>
      <vt:lpstr> </vt:lpstr>
      <vt:lpstr>L’INFINITO: il paradosso di Zenone</vt:lpstr>
      <vt:lpstr>L’INFINITO: il paradosso della trombetta di Gabriele</vt:lpstr>
      <vt:lpstr>L’INIFINITO: il paradosso del frattale di Peano</vt:lpstr>
      <vt:lpstr>Nella Commedia</vt:lpstr>
      <vt:lpstr>Nella Commedia</vt:lpstr>
      <vt:lpstr>L’INFINITO: la storia di Sissa Nassir</vt:lpstr>
      <vt:lpstr>LA PROBABILITA’</vt:lpstr>
      <vt:lpstr>LA PROBABILITA’: premessa</vt:lpstr>
      <vt:lpstr>Nella Commedia</vt:lpstr>
      <vt:lpstr>LA PROBABILITA’: il gioco della zara</vt:lpstr>
      <vt:lpstr>Bibliografia di riferimento</vt:lpstr>
      <vt:lpstr>Sitografia di riferimento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Commedia di Dante e la sua matematica</dc:title>
  <cp:lastModifiedBy>Magda</cp:lastModifiedBy>
  <cp:revision>104</cp:revision>
  <dcterms:modified xsi:type="dcterms:W3CDTF">2014-03-11T14:20:52Z</dcterms:modified>
</cp:coreProperties>
</file>