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1342-A819-4BB1-9F80-A971B6EC8D1B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252BBFA3-691A-45C5-9324-38CE51D9661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1342-A819-4BB1-9F80-A971B6EC8D1B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BFA3-691A-45C5-9324-38CE51D966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1342-A819-4BB1-9F80-A971B6EC8D1B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252BBFA3-691A-45C5-9324-38CE51D9661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1342-A819-4BB1-9F80-A971B6EC8D1B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BFA3-691A-45C5-9324-38CE51D966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1342-A819-4BB1-9F80-A971B6EC8D1B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252BBFA3-691A-45C5-9324-38CE51D9661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1342-A819-4BB1-9F80-A971B6EC8D1B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BFA3-691A-45C5-9324-38CE51D966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1342-A819-4BB1-9F80-A971B6EC8D1B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BFA3-691A-45C5-9324-38CE51D966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1342-A819-4BB1-9F80-A971B6EC8D1B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BFA3-691A-45C5-9324-38CE51D966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1342-A819-4BB1-9F80-A971B6EC8D1B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BFA3-691A-45C5-9324-38CE51D966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1342-A819-4BB1-9F80-A971B6EC8D1B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BFA3-691A-45C5-9324-38CE51D9661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1342-A819-4BB1-9F80-A971B6EC8D1B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BFA3-691A-45C5-9324-38CE51D9661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121342-A819-4BB1-9F80-A971B6EC8D1B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2BBFA3-691A-45C5-9324-38CE51D9661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ssandraprofangelucci.i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Trivio" TargetMode="External"/><Relationship Id="rId13" Type="http://schemas.openxmlformats.org/officeDocument/2006/relationships/hyperlink" Target="http://it.wikipedia.org/wiki/Guido_Guinizzelli" TargetMode="External"/><Relationship Id="rId18" Type="http://schemas.openxmlformats.org/officeDocument/2006/relationships/hyperlink" Target="http://it.wikipedia.org/wiki/Giacomo_da_Lentini" TargetMode="External"/><Relationship Id="rId3" Type="http://schemas.openxmlformats.org/officeDocument/2006/relationships/hyperlink" Target="http://it.wikipedia.org/wiki/Filosofia" TargetMode="External"/><Relationship Id="rId21" Type="http://schemas.openxmlformats.org/officeDocument/2006/relationships/hyperlink" Target="http://it.wikipedia.org/wiki/Purgatorio_-_Canto_ventiseiesimo" TargetMode="External"/><Relationship Id="rId7" Type="http://schemas.openxmlformats.org/officeDocument/2006/relationships/hyperlink" Target="http://it.wikipedia.org/wiki/Retorica" TargetMode="External"/><Relationship Id="rId12" Type="http://schemas.openxmlformats.org/officeDocument/2006/relationships/hyperlink" Target="http://it.wikipedia.org/wiki/Bonagiunta_Orbicciani" TargetMode="External"/><Relationship Id="rId17" Type="http://schemas.openxmlformats.org/officeDocument/2006/relationships/hyperlink" Target="http://it.wikipedia.org/wiki/Toscana" TargetMode="External"/><Relationship Id="rId2" Type="http://schemas.openxmlformats.org/officeDocument/2006/relationships/hyperlink" Target="http://it.wikipedia.org/wiki/Teologia" TargetMode="External"/><Relationship Id="rId16" Type="http://schemas.openxmlformats.org/officeDocument/2006/relationships/hyperlink" Target="http://it.wikipedia.org/wiki/Lingua_volgare" TargetMode="External"/><Relationship Id="rId20" Type="http://schemas.openxmlformats.org/officeDocument/2006/relationships/hyperlink" Target="http://it.wikipedia.org/wiki/Purgatorio_(Divina_Commedi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Grammatica" TargetMode="External"/><Relationship Id="rId11" Type="http://schemas.openxmlformats.org/officeDocument/2006/relationships/hyperlink" Target="http://it.wikipedia.org/wiki/Guittone_d'Arezzo" TargetMode="External"/><Relationship Id="rId5" Type="http://schemas.openxmlformats.org/officeDocument/2006/relationships/hyperlink" Target="http://it.wikipedia.org/wiki/Astronomia" TargetMode="External"/><Relationship Id="rId15" Type="http://schemas.openxmlformats.org/officeDocument/2006/relationships/hyperlink" Target="http://it.wikipedia.org/wiki/Federico_II_di_Svevia" TargetMode="External"/><Relationship Id="rId23" Type="http://schemas.openxmlformats.org/officeDocument/2006/relationships/image" Target="../media/image2.png"/><Relationship Id="rId10" Type="http://schemas.openxmlformats.org/officeDocument/2006/relationships/hyperlink" Target="http://it.wikipedia.org/wiki/Publio_Virgilio_Marone" TargetMode="External"/><Relationship Id="rId19" Type="http://schemas.openxmlformats.org/officeDocument/2006/relationships/hyperlink" Target="http://it.wikipedia.org/wiki/De_vulgari_eloquentia" TargetMode="External"/><Relationship Id="rId4" Type="http://schemas.openxmlformats.org/officeDocument/2006/relationships/hyperlink" Target="http://it.wikipedia.org/wiki/Fisica" TargetMode="External"/><Relationship Id="rId9" Type="http://schemas.openxmlformats.org/officeDocument/2006/relationships/hyperlink" Target="http://it.wikipedia.org/wiki/Quadrivio" TargetMode="External"/><Relationship Id="rId14" Type="http://schemas.openxmlformats.org/officeDocument/2006/relationships/hyperlink" Target="http://it.wikipedia.org/wiki/Scuola_siciliana" TargetMode="External"/><Relationship Id="rId22" Type="http://schemas.openxmlformats.org/officeDocument/2006/relationships/hyperlink" Target="http://it.wikisource.org/wiki/Divina_Commedia/Purgatorio/Canto_XX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Dante e la Matematica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6600"/>
                </a:solidFill>
              </a:rPr>
              <a:t>Infinito e probabilità</a:t>
            </a:r>
          </a:p>
          <a:p>
            <a:endParaRPr lang="it-IT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3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476672"/>
            <a:ext cx="8429684" cy="6381328"/>
          </a:xfrm>
        </p:spPr>
        <p:txBody>
          <a:bodyPr>
            <a:normAutofit/>
          </a:bodyPr>
          <a:lstStyle/>
          <a:p>
            <a:pPr algn="just"/>
            <a:r>
              <a:rPr lang="it-IT" sz="1600" dirty="0">
                <a:solidFill>
                  <a:srgbClr val="00B0F0"/>
                </a:solidFill>
              </a:rPr>
              <a:t>Quali sono dunque i valori di somme su cui conviene puntare?</a:t>
            </a:r>
            <a:r>
              <a:rPr lang="it-IT" sz="1600" dirty="0"/>
              <a:t> </a:t>
            </a:r>
          </a:p>
          <a:p>
            <a:pPr marL="0" indent="0" algn="just">
              <a:buNone/>
            </a:pPr>
            <a:r>
              <a:rPr lang="it-IT" sz="1600" dirty="0" smtClean="0"/>
              <a:t>Dalla </a:t>
            </a:r>
            <a:r>
              <a:rPr lang="it-IT" sz="1600" dirty="0"/>
              <a:t>tabella </a:t>
            </a:r>
            <a:r>
              <a:rPr lang="it-IT" sz="1600" dirty="0" smtClean="0"/>
              <a:t>sottostante si </a:t>
            </a:r>
            <a:r>
              <a:rPr lang="it-IT" sz="1600" dirty="0"/>
              <a:t>vede chiaramente come il 10 e l'11 siano i valori su cui </a:t>
            </a:r>
            <a:endParaRPr lang="it-IT" sz="1600" dirty="0" smtClean="0"/>
          </a:p>
          <a:p>
            <a:pPr marL="0" indent="0" algn="just">
              <a:buNone/>
            </a:pPr>
            <a:r>
              <a:rPr lang="it-IT" sz="1600" dirty="0" smtClean="0"/>
              <a:t>è </a:t>
            </a:r>
            <a:r>
              <a:rPr lang="it-IT" sz="1600" dirty="0"/>
              <a:t>consigliabile giocare, dato che esistono ben 27 possibili combinazioni che possono </a:t>
            </a:r>
            <a:endParaRPr lang="it-IT" sz="1600" dirty="0" smtClean="0"/>
          </a:p>
          <a:p>
            <a:pPr marL="0" indent="0" algn="just">
              <a:buNone/>
            </a:pPr>
            <a:r>
              <a:rPr lang="it-IT" sz="1600" dirty="0" smtClean="0"/>
              <a:t>far </a:t>
            </a:r>
            <a:r>
              <a:rPr lang="it-IT" sz="1600" dirty="0"/>
              <a:t>uscire queste somme; per gli altri le probabilità di uscita sono </a:t>
            </a:r>
            <a:r>
              <a:rPr lang="it-IT" sz="1600" dirty="0" smtClean="0"/>
              <a:t>inferiori.</a:t>
            </a:r>
          </a:p>
          <a:p>
            <a:endParaRPr lang="it-IT" sz="1800" dirty="0"/>
          </a:p>
          <a:p>
            <a:endParaRPr lang="it-IT" sz="1800" dirty="0" smtClean="0"/>
          </a:p>
          <a:p>
            <a:endParaRPr lang="it-IT" sz="1800" dirty="0"/>
          </a:p>
          <a:p>
            <a:endParaRPr lang="it-IT" sz="1800" dirty="0" smtClean="0"/>
          </a:p>
          <a:p>
            <a:endParaRPr lang="it-IT" sz="1800" dirty="0"/>
          </a:p>
          <a:p>
            <a:endParaRPr lang="it-IT" sz="1800" dirty="0" smtClean="0"/>
          </a:p>
          <a:p>
            <a:endParaRPr lang="it-IT" sz="1800" dirty="0"/>
          </a:p>
          <a:p>
            <a:endParaRPr lang="it-IT" sz="1800" dirty="0" smtClean="0"/>
          </a:p>
          <a:p>
            <a:endParaRPr lang="it-IT" sz="1800" dirty="0"/>
          </a:p>
          <a:p>
            <a:endParaRPr lang="it-IT" sz="1800" dirty="0" smtClean="0"/>
          </a:p>
          <a:p>
            <a:endParaRPr lang="it-IT" sz="1800" dirty="0"/>
          </a:p>
          <a:p>
            <a:endParaRPr lang="it-IT" sz="1800" dirty="0" smtClean="0"/>
          </a:p>
          <a:p>
            <a:pPr algn="ctr">
              <a:buNone/>
            </a:pPr>
            <a:r>
              <a:rPr lang="it-IT" sz="2000" b="1" dirty="0" smtClean="0"/>
              <a:t>Dante </a:t>
            </a:r>
            <a:r>
              <a:rPr lang="it-IT" sz="2000" b="1" dirty="0"/>
              <a:t>è riuscito ancora una volta a coniugare insieme </a:t>
            </a:r>
            <a:r>
              <a:rPr lang="it-IT" sz="2000" b="1" dirty="0" smtClean="0"/>
              <a:t>inventiva poetica </a:t>
            </a:r>
            <a:r>
              <a:rPr lang="it-IT" sz="2000" b="1" dirty="0"/>
              <a:t>e </a:t>
            </a:r>
            <a:r>
              <a:rPr lang="it-IT" sz="2000" b="1" dirty="0" smtClean="0"/>
              <a:t>rigore </a:t>
            </a:r>
            <a:r>
              <a:rPr lang="it-IT" sz="2000" b="1" dirty="0"/>
              <a:t>matematico in un binomio perfetto.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143116"/>
            <a:ext cx="3195136" cy="316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5992"/>
            <a:ext cx="35420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850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Autofit/>
          </a:bodyPr>
          <a:lstStyle/>
          <a:p>
            <a:r>
              <a:rPr lang="it-IT" sz="6000" dirty="0" smtClean="0">
                <a:solidFill>
                  <a:schemeClr val="tx1"/>
                </a:solidFill>
              </a:rPr>
              <a:t>Fonti:</a:t>
            </a:r>
            <a:endParaRPr lang="it-IT" sz="60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000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rgbClr val="FFFF00"/>
                </a:solidFill>
              </a:rPr>
              <a:t>BIBLIOGRAFIA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La matematica nella Divina Commedia –Bruno D’Amore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La Divina Commedia e le scienze –Prof. Maurizio Marinozzi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Enciclopedia Universale Garzanti  Editore </a:t>
            </a:r>
            <a:r>
              <a:rPr lang="it-IT" sz="2000" dirty="0" err="1" smtClean="0">
                <a:solidFill>
                  <a:schemeClr val="tx1"/>
                </a:solidFill>
              </a:rPr>
              <a:t>s.p.a</a:t>
            </a:r>
            <a:r>
              <a:rPr lang="it-IT" sz="2000" dirty="0" smtClean="0">
                <a:solidFill>
                  <a:schemeClr val="tx1"/>
                </a:solidFill>
              </a:rPr>
              <a:t>, 1982 Milano</a:t>
            </a:r>
          </a:p>
          <a:p>
            <a:pPr algn="just"/>
            <a:r>
              <a:rPr lang="it-IT" dirty="0" smtClean="0">
                <a:solidFill>
                  <a:srgbClr val="92D050"/>
                </a:solidFill>
              </a:rPr>
              <a:t>SITOGRAFIA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hlinkClick r:id="rId2"/>
              </a:rPr>
              <a:t>www.alessandraprofangelucci.it</a:t>
            </a:r>
            <a:endParaRPr lang="it-IT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 err="1" smtClean="0">
                <a:solidFill>
                  <a:schemeClr val="tx1"/>
                </a:solidFill>
              </a:rPr>
              <a:t>naturamatematica.blogspot.it</a:t>
            </a:r>
            <a:endParaRPr lang="it-IT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 err="1" smtClean="0">
                <a:solidFill>
                  <a:schemeClr val="tx1"/>
                </a:solidFill>
              </a:rPr>
              <a:t>Wikipedia</a:t>
            </a:r>
            <a:endParaRPr lang="it-IT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</a:rPr>
              <a:t>Google Immagini</a:t>
            </a:r>
          </a:p>
          <a:p>
            <a:endParaRPr lang="it-IT" sz="2000" dirty="0" smtClean="0">
              <a:solidFill>
                <a:srgbClr val="FF6600"/>
              </a:solidFill>
            </a:endParaRP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737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617712"/>
          </a:xfrm>
        </p:spPr>
        <p:txBody>
          <a:bodyPr/>
          <a:lstStyle/>
          <a:p>
            <a:r>
              <a:rPr lang="it-IT" sz="6000" dirty="0" smtClean="0"/>
              <a:t>Realizzata da:</a:t>
            </a:r>
            <a:br>
              <a:rPr lang="it-IT" sz="6000" dirty="0" smtClean="0"/>
            </a:br>
            <a:r>
              <a:rPr lang="it-IT" sz="6000" dirty="0" smtClean="0"/>
              <a:t>Silvia Castagna</a:t>
            </a:r>
            <a:endParaRPr lang="it-IT" sz="6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Anno scolastico 2013/2014  - Classe 3^C1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46852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6600"/>
                </a:solidFill>
              </a:rPr>
              <a:t>Dante e la </a:t>
            </a:r>
            <a:r>
              <a:rPr lang="it-IT" dirty="0" smtClean="0">
                <a:solidFill>
                  <a:srgbClr val="FF6600"/>
                </a:solidFill>
              </a:rPr>
              <a:t>cultura medievale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928670"/>
            <a:ext cx="8215370" cy="5500726"/>
          </a:xfrm>
        </p:spPr>
        <p:txBody>
          <a:bodyPr>
            <a:normAutofit/>
          </a:bodyPr>
          <a:lstStyle/>
          <a:p>
            <a:pPr algn="just"/>
            <a:r>
              <a:rPr lang="it-IT" sz="1400" dirty="0"/>
              <a:t>Poco si sa circa gli studi di Dante. La cultura dantesca, formatasi in un contesto educativo totalmente diverso da quello attuale, è ricostruibile, in assenza di dati documentari affidabili, innanzitutto a partire dalle opere. Si ottiene così l'immagine di un attento studioso di </a:t>
            </a:r>
            <a:r>
              <a:rPr lang="it-IT" sz="1400" dirty="0">
                <a:hlinkClick r:id="rId2" tooltip="Teologia"/>
              </a:rPr>
              <a:t>teologia</a:t>
            </a:r>
            <a:r>
              <a:rPr lang="it-IT" sz="1400" dirty="0"/>
              <a:t>, </a:t>
            </a:r>
            <a:r>
              <a:rPr lang="it-IT" sz="1400" dirty="0">
                <a:hlinkClick r:id="rId3" tooltip="Filosofia"/>
              </a:rPr>
              <a:t>filosofia</a:t>
            </a:r>
            <a:r>
              <a:rPr lang="it-IT" sz="1400" dirty="0"/>
              <a:t>, </a:t>
            </a:r>
            <a:r>
              <a:rPr lang="it-IT" sz="1400" dirty="0">
                <a:hlinkClick r:id="rId4" tooltip="Fisica"/>
              </a:rPr>
              <a:t>fisica</a:t>
            </a:r>
            <a:r>
              <a:rPr lang="it-IT" sz="1400" dirty="0"/>
              <a:t>, </a:t>
            </a:r>
            <a:r>
              <a:rPr lang="it-IT" sz="1400" dirty="0">
                <a:hlinkClick r:id="rId5" tooltip="Astronomia"/>
              </a:rPr>
              <a:t>astronomia</a:t>
            </a:r>
            <a:r>
              <a:rPr lang="it-IT" sz="1400" dirty="0"/>
              <a:t>, </a:t>
            </a:r>
            <a:r>
              <a:rPr lang="it-IT" sz="1400" dirty="0">
                <a:hlinkClick r:id="rId6" tooltip="Grammatica"/>
              </a:rPr>
              <a:t>grammatica</a:t>
            </a:r>
            <a:r>
              <a:rPr lang="it-IT" sz="1400" dirty="0"/>
              <a:t> </a:t>
            </a:r>
            <a:r>
              <a:rPr lang="it-IT" sz="1400" dirty="0" smtClean="0"/>
              <a:t>e </a:t>
            </a:r>
            <a:r>
              <a:rPr lang="it-IT" sz="1400" dirty="0" smtClean="0">
                <a:hlinkClick r:id="rId7" tooltip="Retorica"/>
              </a:rPr>
              <a:t>retorica</a:t>
            </a:r>
            <a:r>
              <a:rPr lang="it-IT" sz="1400" dirty="0"/>
              <a:t>: in breve, di tutte le discipline del </a:t>
            </a:r>
            <a:r>
              <a:rPr lang="it-IT" sz="1400" i="1" dirty="0" err="1">
                <a:hlinkClick r:id="rId8" tooltip="Trivio"/>
              </a:rPr>
              <a:t>trivium</a:t>
            </a:r>
            <a:r>
              <a:rPr lang="it-IT" sz="1400" dirty="0"/>
              <a:t> e del </a:t>
            </a:r>
            <a:r>
              <a:rPr lang="it-IT" sz="1400" i="1" dirty="0" err="1">
                <a:hlinkClick r:id="rId9" tooltip="Quadrivio"/>
              </a:rPr>
              <a:t>quadrivium</a:t>
            </a:r>
            <a:r>
              <a:rPr lang="it-IT" sz="1400" dirty="0"/>
              <a:t> </a:t>
            </a:r>
            <a:r>
              <a:rPr lang="it-IT" sz="1400" dirty="0" smtClean="0"/>
              <a:t> previste </a:t>
            </a:r>
            <a:r>
              <a:rPr lang="it-IT" sz="1400" dirty="0"/>
              <a:t>dalle </a:t>
            </a:r>
            <a:r>
              <a:rPr lang="it-IT" sz="1400" dirty="0" smtClean="0"/>
              <a:t>Scuole </a:t>
            </a:r>
            <a:r>
              <a:rPr lang="it-IT" sz="1400" dirty="0"/>
              <a:t>e dalle </a:t>
            </a:r>
            <a:r>
              <a:rPr lang="it-IT" sz="1400" dirty="0" smtClean="0"/>
              <a:t>Università medievali.</a:t>
            </a:r>
          </a:p>
          <a:p>
            <a:pPr algn="just"/>
            <a:r>
              <a:rPr lang="it-IT" sz="1400" dirty="0"/>
              <a:t>L</a:t>
            </a:r>
            <a:r>
              <a:rPr lang="it-IT" sz="1400" dirty="0" smtClean="0"/>
              <a:t>a </a:t>
            </a:r>
            <a:r>
              <a:rPr lang="it-IT" sz="1400" dirty="0"/>
              <a:t>cultura letteraria di Dante è basata principalmente sugli autori latini: in particolare </a:t>
            </a:r>
            <a:r>
              <a:rPr lang="it-IT" sz="1400" dirty="0">
                <a:hlinkClick r:id="rId10" tooltip="Publio Virgilio Marone"/>
              </a:rPr>
              <a:t>Virgilio</a:t>
            </a:r>
            <a:r>
              <a:rPr lang="it-IT" sz="1400" dirty="0"/>
              <a:t>, che ebbe un'influenza determinante sulle opere dantesche. Dante, tuttavia, conobbe certamente un buon numero di poeti volgari, sia italiani che provenzali. Nelle sue opere è evidente il legame con la poesia toscana di </a:t>
            </a:r>
            <a:r>
              <a:rPr lang="it-IT" sz="1400" dirty="0" err="1">
                <a:hlinkClick r:id="rId11" tooltip="Guittone d'Arezzo"/>
              </a:rPr>
              <a:t>Guittone</a:t>
            </a:r>
            <a:r>
              <a:rPr lang="it-IT" sz="1400" dirty="0">
                <a:hlinkClick r:id="rId11" tooltip="Guittone d'Arezzo"/>
              </a:rPr>
              <a:t> d'Arezzo</a:t>
            </a:r>
            <a:r>
              <a:rPr lang="it-IT" sz="1400" dirty="0"/>
              <a:t> e di </a:t>
            </a:r>
            <a:r>
              <a:rPr lang="it-IT" sz="1400" dirty="0" err="1">
                <a:hlinkClick r:id="rId12" tooltip="Bonagiunta Orbicciani"/>
              </a:rPr>
              <a:t>Bonagiunta</a:t>
            </a:r>
            <a:r>
              <a:rPr lang="it-IT" sz="1400" dirty="0">
                <a:hlinkClick r:id="rId12" tooltip="Bonagiunta Orbicciani"/>
              </a:rPr>
              <a:t> </a:t>
            </a:r>
            <a:r>
              <a:rPr lang="it-IT" sz="1400" dirty="0" err="1">
                <a:hlinkClick r:id="rId12" tooltip="Bonagiunta Orbicciani"/>
              </a:rPr>
              <a:t>Orbicciani</a:t>
            </a:r>
            <a:r>
              <a:rPr lang="it-IT" sz="1400" dirty="0"/>
              <a:t>  </a:t>
            </a:r>
            <a:r>
              <a:rPr lang="it-IT" sz="1400" dirty="0" smtClean="0"/>
              <a:t>di</a:t>
            </a:r>
            <a:r>
              <a:rPr lang="it-IT" sz="1400" dirty="0"/>
              <a:t> </a:t>
            </a:r>
            <a:r>
              <a:rPr lang="it-IT" sz="1400" dirty="0">
                <a:hlinkClick r:id="rId13" tooltip="Guido Guinizzelli"/>
              </a:rPr>
              <a:t>Guido </a:t>
            </a:r>
            <a:r>
              <a:rPr lang="it-IT" sz="1400" dirty="0" err="1">
                <a:hlinkClick r:id="rId13" tooltip="Guido Guinizzelli"/>
              </a:rPr>
              <a:t>Guinizzelli</a:t>
            </a:r>
            <a:r>
              <a:rPr lang="it-IT" sz="1400" dirty="0"/>
              <a:t> e della </a:t>
            </a:r>
            <a:r>
              <a:rPr lang="it-IT" sz="1400" dirty="0">
                <a:hlinkClick r:id="rId14" tooltip="Scuola siciliana"/>
              </a:rPr>
              <a:t>Scuola poetica siciliana</a:t>
            </a:r>
            <a:r>
              <a:rPr lang="it-IT" sz="1400" dirty="0"/>
              <a:t> - una corrente letteraria attiva alla corte di </a:t>
            </a:r>
            <a:r>
              <a:rPr lang="it-IT" sz="1400" dirty="0">
                <a:hlinkClick r:id="rId15" tooltip="Federico II di Svevia"/>
              </a:rPr>
              <a:t>Federico II</a:t>
            </a:r>
            <a:r>
              <a:rPr lang="it-IT" sz="1400" dirty="0"/>
              <a:t>, corrente che si esprimeva in </a:t>
            </a:r>
            <a:r>
              <a:rPr lang="it-IT" sz="1400" dirty="0">
                <a:hlinkClick r:id="rId16" tooltip="Lingua volgare"/>
              </a:rPr>
              <a:t>volgare</a:t>
            </a:r>
            <a:r>
              <a:rPr lang="it-IT" sz="1400" dirty="0"/>
              <a:t> e che proprio allora stava cominciando ad essere conosciuta in </a:t>
            </a:r>
            <a:r>
              <a:rPr lang="it-IT" sz="1400" dirty="0">
                <a:hlinkClick r:id="rId17" tooltip="Toscana"/>
              </a:rPr>
              <a:t>Toscana</a:t>
            </a:r>
            <a:r>
              <a:rPr lang="it-IT" sz="1400" dirty="0"/>
              <a:t>, avendo in </a:t>
            </a:r>
            <a:r>
              <a:rPr lang="it-IT" sz="1400" dirty="0">
                <a:hlinkClick r:id="rId18" tooltip="Giacomo da Lentini"/>
              </a:rPr>
              <a:t>Giacomo da </a:t>
            </a:r>
            <a:r>
              <a:rPr lang="it-IT" sz="1400" dirty="0" smtClean="0">
                <a:hlinkClick r:id="rId18" tooltip="Giacomo da Lentini"/>
              </a:rPr>
              <a:t>Lentini</a:t>
            </a:r>
            <a:r>
              <a:rPr lang="it-IT" sz="1400" dirty="0" smtClean="0"/>
              <a:t> </a:t>
            </a:r>
            <a:r>
              <a:rPr lang="it-IT" sz="1400" dirty="0"/>
              <a:t>il suo maggior esponente. La conoscenza del provenzale da parte di Dante è ricostruibile sia dalle citazioni contenute nel </a:t>
            </a:r>
            <a:r>
              <a:rPr lang="it-IT" sz="1400" i="1" dirty="0">
                <a:hlinkClick r:id="rId19" tooltip="De vulgari eloquentia"/>
              </a:rPr>
              <a:t>De </a:t>
            </a:r>
            <a:r>
              <a:rPr lang="it-IT" sz="1400" i="1" dirty="0" err="1">
                <a:hlinkClick r:id="rId19" tooltip="De vulgari eloquentia"/>
              </a:rPr>
              <a:t>vulgari</a:t>
            </a:r>
            <a:r>
              <a:rPr lang="it-IT" sz="1400" i="1" dirty="0">
                <a:hlinkClick r:id="rId19" tooltip="De vulgari eloquentia"/>
              </a:rPr>
              <a:t> </a:t>
            </a:r>
            <a:r>
              <a:rPr lang="it-IT" sz="1400" i="1" dirty="0" err="1">
                <a:hlinkClick r:id="rId19" tooltip="De vulgari eloquentia"/>
              </a:rPr>
              <a:t>eloquentia</a:t>
            </a:r>
            <a:r>
              <a:rPr lang="it-IT" sz="1400" dirty="0"/>
              <a:t> sia dai versi provenzali inseriti </a:t>
            </a:r>
            <a:r>
              <a:rPr lang="it-IT" sz="1400" dirty="0" smtClean="0"/>
              <a:t>nel </a:t>
            </a:r>
            <a:r>
              <a:rPr lang="it-IT" sz="1400" i="1" dirty="0" smtClean="0">
                <a:hlinkClick r:id="rId20" tooltip="Purgatorio (Divina Commedia)"/>
              </a:rPr>
              <a:t>Purgatorio</a:t>
            </a:r>
            <a:r>
              <a:rPr lang="it-IT" sz="1400" dirty="0"/>
              <a:t> (</a:t>
            </a:r>
            <a:r>
              <a:rPr lang="it-IT" sz="1400" dirty="0">
                <a:hlinkClick r:id="rId21" tooltip="Purgatorio - Canto ventiseiesimo"/>
              </a:rPr>
              <a:t>Canto XXVI</a:t>
            </a:r>
            <a:r>
              <a:rPr lang="it-IT" sz="1400" dirty="0"/>
              <a:t>, </a:t>
            </a:r>
            <a:r>
              <a:rPr lang="it-IT" sz="1400" dirty="0">
                <a:hlinkClick r:id="rId22" tooltip="s:Divina Commedia/Purgatorio/Canto XXVI"/>
              </a:rPr>
              <a:t>140-147</a:t>
            </a:r>
            <a:r>
              <a:rPr lang="it-IT" sz="1400" dirty="0" smtClean="0"/>
              <a:t>).</a:t>
            </a:r>
          </a:p>
          <a:p>
            <a:pPr algn="just"/>
            <a:r>
              <a:rPr lang="it-IT" sz="1400" dirty="0"/>
              <a:t>Dante apprese la tradizione dei </a:t>
            </a:r>
            <a:r>
              <a:rPr lang="it-IT" sz="1400" dirty="0" smtClean="0"/>
              <a:t>menestrelli e dei </a:t>
            </a:r>
            <a:r>
              <a:rPr lang="it-IT" sz="1400" dirty="0"/>
              <a:t>poeti provenzali </a:t>
            </a:r>
            <a:r>
              <a:rPr lang="it-IT" sz="1400" dirty="0" smtClean="0"/>
              <a:t> dal suo maestro  </a:t>
            </a:r>
          </a:p>
          <a:p>
            <a:pPr algn="just">
              <a:buNone/>
            </a:pPr>
            <a:r>
              <a:rPr lang="it-IT" sz="1400" dirty="0" smtClean="0"/>
              <a:t> </a:t>
            </a:r>
            <a:r>
              <a:rPr lang="it-IT" sz="1400" dirty="0" smtClean="0"/>
              <a:t>      </a:t>
            </a:r>
            <a:r>
              <a:rPr lang="it-IT" sz="1400" dirty="0" err="1" smtClean="0">
                <a:solidFill>
                  <a:schemeClr val="accent4"/>
                </a:solidFill>
              </a:rPr>
              <a:t>Brunetto</a:t>
            </a:r>
            <a:r>
              <a:rPr lang="it-IT" sz="1400" dirty="0" smtClean="0">
                <a:solidFill>
                  <a:schemeClr val="accent4"/>
                </a:solidFill>
              </a:rPr>
              <a:t> Latini</a:t>
            </a:r>
            <a:r>
              <a:rPr lang="it-IT" sz="1400" dirty="0" smtClean="0"/>
              <a:t> e </a:t>
            </a:r>
            <a:r>
              <a:rPr lang="it-IT" sz="1400" dirty="0" smtClean="0"/>
              <a:t>la </a:t>
            </a:r>
            <a:r>
              <a:rPr lang="it-IT" sz="1400" dirty="0" smtClean="0"/>
              <a:t>stessa cultura </a:t>
            </a:r>
            <a:r>
              <a:rPr lang="it-IT" sz="1400" dirty="0"/>
              <a:t>latina, professando, come già detto, una </a:t>
            </a:r>
            <a:endParaRPr lang="it-IT" sz="1400" dirty="0" smtClean="0"/>
          </a:p>
          <a:p>
            <a:pPr algn="just">
              <a:buNone/>
            </a:pPr>
            <a:r>
              <a:rPr lang="it-IT" sz="1400" dirty="0" smtClean="0"/>
              <a:t>       devozione </a:t>
            </a:r>
            <a:r>
              <a:rPr lang="it-IT" sz="1400" dirty="0" smtClean="0"/>
              <a:t>particolare per</a:t>
            </a:r>
            <a:r>
              <a:rPr lang="it-IT" sz="1400" dirty="0"/>
              <a:t> </a:t>
            </a:r>
            <a:r>
              <a:rPr lang="it-IT" sz="1400" u="sng" dirty="0" smtClean="0">
                <a:solidFill>
                  <a:schemeClr val="accent4"/>
                </a:solidFill>
              </a:rPr>
              <a:t>Virgilio</a:t>
            </a:r>
            <a:r>
              <a:rPr lang="it-IT" sz="1400" dirty="0" smtClean="0"/>
              <a:t>.</a:t>
            </a:r>
            <a:endParaRPr lang="it-IT" sz="1400" dirty="0" smtClean="0"/>
          </a:p>
          <a:p>
            <a:pPr algn="just"/>
            <a:r>
              <a:rPr lang="it-IT" sz="1400" dirty="0" smtClean="0"/>
              <a:t>Dante sembra essere molto attento alla cultura, anche scientifica del suo tempo.</a:t>
            </a:r>
          </a:p>
          <a:p>
            <a:pPr marL="0" indent="0" algn="just">
              <a:buNone/>
            </a:pPr>
            <a:r>
              <a:rPr lang="it-IT" sz="1400" dirty="0"/>
              <a:t> </a:t>
            </a:r>
            <a:r>
              <a:rPr lang="it-IT" sz="1400" dirty="0" smtClean="0"/>
              <a:t>      Da bambino seguì alcune lezioni di </a:t>
            </a:r>
            <a:r>
              <a:rPr lang="it-IT" sz="1400" dirty="0" smtClean="0">
                <a:solidFill>
                  <a:schemeClr val="accent4"/>
                </a:solidFill>
              </a:rPr>
              <a:t>Pietro Ispano</a:t>
            </a:r>
            <a:r>
              <a:rPr lang="it-IT" sz="1400" dirty="0" smtClean="0"/>
              <a:t> grazie al quale apprese </a:t>
            </a:r>
          </a:p>
          <a:p>
            <a:pPr marL="0" indent="0" algn="just">
              <a:buNone/>
            </a:pPr>
            <a:r>
              <a:rPr lang="it-IT" sz="1400" dirty="0"/>
              <a:t> </a:t>
            </a:r>
            <a:r>
              <a:rPr lang="it-IT" sz="1400" dirty="0" smtClean="0"/>
              <a:t>       l’efficacia del metodo euristico nelle scienze.  La cultura di Dante comprendeva </a:t>
            </a:r>
          </a:p>
          <a:p>
            <a:pPr marL="0" indent="0" algn="just">
              <a:buNone/>
            </a:pPr>
            <a:r>
              <a:rPr lang="it-IT" sz="1400" dirty="0"/>
              <a:t> </a:t>
            </a:r>
            <a:r>
              <a:rPr lang="it-IT" sz="1400" dirty="0" smtClean="0"/>
              <a:t>       inoltre la </a:t>
            </a:r>
            <a:r>
              <a:rPr lang="it-IT" sz="1400" dirty="0" smtClean="0">
                <a:solidFill>
                  <a:schemeClr val="accent4"/>
                </a:solidFill>
              </a:rPr>
              <a:t>cosmologia</a:t>
            </a:r>
            <a:r>
              <a:rPr lang="it-IT" sz="1400" dirty="0" smtClean="0"/>
              <a:t>, l’</a:t>
            </a:r>
            <a:r>
              <a:rPr lang="it-IT" sz="1400" dirty="0" smtClean="0">
                <a:solidFill>
                  <a:schemeClr val="accent4"/>
                </a:solidFill>
              </a:rPr>
              <a:t>astronomia</a:t>
            </a:r>
            <a:r>
              <a:rPr lang="it-IT" sz="1400" dirty="0" smtClean="0"/>
              <a:t>, la </a:t>
            </a:r>
            <a:r>
              <a:rPr lang="it-IT" sz="1400" dirty="0" smtClean="0">
                <a:solidFill>
                  <a:schemeClr val="accent4"/>
                </a:solidFill>
              </a:rPr>
              <a:t>matematica</a:t>
            </a:r>
            <a:r>
              <a:rPr lang="it-IT" sz="1400" dirty="0" smtClean="0"/>
              <a:t>, la </a:t>
            </a:r>
            <a:r>
              <a:rPr lang="it-IT" sz="1400" dirty="0" smtClean="0">
                <a:solidFill>
                  <a:schemeClr val="accent4"/>
                </a:solidFill>
              </a:rPr>
              <a:t>fisica</a:t>
            </a:r>
            <a:r>
              <a:rPr lang="it-IT" sz="1600" dirty="0" smtClean="0">
                <a:solidFill>
                  <a:schemeClr val="accent4"/>
                </a:solidFill>
              </a:rPr>
              <a:t>.</a:t>
            </a:r>
            <a:endParaRPr lang="it-IT" sz="1600" dirty="0">
              <a:solidFill>
                <a:schemeClr val="accent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4071942"/>
            <a:ext cx="1449956" cy="214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064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6600"/>
                </a:solidFill>
              </a:rPr>
              <a:t>L’infinito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08"/>
            <a:ext cx="8429684" cy="5857892"/>
          </a:xfrm>
        </p:spPr>
        <p:txBody>
          <a:bodyPr/>
          <a:lstStyle/>
          <a:p>
            <a:pPr algn="just"/>
            <a:r>
              <a:rPr lang="it-IT" sz="1600" b="1" i="1" dirty="0">
                <a:solidFill>
                  <a:srgbClr val="FF6600"/>
                </a:solidFill>
              </a:rPr>
              <a:t>L’infinito</a:t>
            </a:r>
            <a:r>
              <a:rPr lang="it-IT" sz="1600" dirty="0">
                <a:solidFill>
                  <a:srgbClr val="FF6600"/>
                </a:solidFill>
              </a:rPr>
              <a:t> è una conquista del pensiero: è la testimonianza che l’intelletto, pur partendo </a:t>
            </a:r>
            <a:r>
              <a:rPr lang="it-IT" sz="1600" dirty="0" smtClean="0">
                <a:solidFill>
                  <a:srgbClr val="FF6600"/>
                </a:solidFill>
              </a:rPr>
              <a:t>dall’esperienza sensibile, </a:t>
            </a:r>
            <a:r>
              <a:rPr lang="it-IT" sz="1600" dirty="0">
                <a:solidFill>
                  <a:srgbClr val="FF6600"/>
                </a:solidFill>
              </a:rPr>
              <a:t>può superarne limiti e confini. </a:t>
            </a:r>
            <a:endParaRPr lang="it-IT" sz="1600" dirty="0" smtClean="0">
              <a:solidFill>
                <a:srgbClr val="FF6600"/>
              </a:solidFill>
            </a:endParaRPr>
          </a:p>
          <a:p>
            <a:pPr algn="just"/>
            <a:r>
              <a:rPr lang="it-IT" sz="1600" dirty="0" smtClean="0"/>
              <a:t>L’esperienza </a:t>
            </a:r>
            <a:r>
              <a:rPr lang="it-IT" sz="1600" dirty="0"/>
              <a:t>umana è per sua natura finita e limitata: possiamo toccare solo oggetti che ci </a:t>
            </a:r>
            <a:r>
              <a:rPr lang="it-IT" sz="1600" dirty="0" smtClean="0"/>
              <a:t>sono </a:t>
            </a:r>
            <a:r>
              <a:rPr lang="it-IT" sz="1600" dirty="0"/>
              <a:t>vicini, a portata di mano; possiamo ascoltare solamente suoni emessi da sorgenti non </a:t>
            </a:r>
            <a:r>
              <a:rPr lang="it-IT" sz="1600" dirty="0" smtClean="0"/>
              <a:t>troppo </a:t>
            </a:r>
            <a:r>
              <a:rPr lang="it-IT" sz="1600" dirty="0"/>
              <a:t>distanti; impieghiamo un tempo finito (magari molto piccolo, ma finito) per effettuare </a:t>
            </a:r>
            <a:r>
              <a:rPr lang="it-IT" sz="1600" dirty="0" smtClean="0"/>
              <a:t>qualsiasi </a:t>
            </a:r>
            <a:r>
              <a:rPr lang="it-IT" sz="1600" dirty="0"/>
              <a:t>tipo di percezione o ragionamento, lo spazio visivo è definito dalle leggi della </a:t>
            </a:r>
            <a:r>
              <a:rPr lang="it-IT" sz="1600" dirty="0" smtClean="0"/>
              <a:t>prospettiva</a:t>
            </a:r>
            <a:r>
              <a:rPr lang="it-IT" sz="1600" dirty="0"/>
              <a:t>, nelle quali punti e rette di fuga ci ricordano che la visione è limitata, </a:t>
            </a:r>
            <a:r>
              <a:rPr lang="it-IT" sz="1600" dirty="0" smtClean="0"/>
              <a:t>confinata all’interno </a:t>
            </a:r>
            <a:r>
              <a:rPr lang="it-IT" sz="1600" dirty="0"/>
              <a:t>di una linea di orizzonte che non può essere superata. </a:t>
            </a:r>
            <a:endParaRPr lang="it-IT" sz="1600" dirty="0" smtClean="0"/>
          </a:p>
          <a:p>
            <a:pPr algn="just"/>
            <a:r>
              <a:rPr lang="it-IT" sz="1600" dirty="0"/>
              <a:t>D’altra parte è forse proprio questo mondo, questa esperienza limitata che suggerisce </a:t>
            </a:r>
            <a:r>
              <a:rPr lang="it-IT" sz="1600" dirty="0" smtClean="0"/>
              <a:t>l’esistenza </a:t>
            </a:r>
            <a:r>
              <a:rPr lang="it-IT" sz="1600" dirty="0"/>
              <a:t>di qualcosa che sta oltre, di un altro mondo che non è finito né limitato. È </a:t>
            </a:r>
            <a:r>
              <a:rPr lang="it-IT" sz="1600" dirty="0" smtClean="0"/>
              <a:t>proprio </a:t>
            </a:r>
            <a:r>
              <a:rPr lang="it-IT" sz="1600" dirty="0"/>
              <a:t>la presenza di un limite, di un confine che pone la domanda e richiede la ricerca di </a:t>
            </a:r>
            <a:r>
              <a:rPr lang="it-IT" sz="1600" dirty="0" smtClean="0"/>
              <a:t>che </a:t>
            </a:r>
            <a:r>
              <a:rPr lang="it-IT" sz="1600" dirty="0"/>
              <a:t>cosa c’è dopo, di che cosa si trova oltre. </a:t>
            </a:r>
            <a:endParaRPr lang="it-IT" sz="1600" dirty="0" smtClean="0"/>
          </a:p>
          <a:p>
            <a:pPr algn="just"/>
            <a:r>
              <a:rPr lang="it-IT" sz="1600" dirty="0" smtClean="0"/>
              <a:t>L’uomo</a:t>
            </a:r>
            <a:r>
              <a:rPr lang="it-IT" sz="1600" dirty="0"/>
              <a:t>, nella sua storia, ha incontrato molto presto l’idea dell’infinito e non l’ha più </a:t>
            </a:r>
            <a:r>
              <a:rPr lang="it-IT" sz="1600" dirty="0" smtClean="0"/>
              <a:t>abbandonata</a:t>
            </a:r>
            <a:r>
              <a:rPr lang="it-IT" sz="1600" dirty="0"/>
              <a:t>, venendone a volte attratto, a volte respinto, facendone, talvolta, oggetto di </a:t>
            </a:r>
            <a:r>
              <a:rPr lang="it-IT" sz="1600" dirty="0" smtClean="0"/>
              <a:t>desiderio</a:t>
            </a:r>
            <a:r>
              <a:rPr lang="it-IT" sz="1600" dirty="0"/>
              <a:t>, altre volte di studio e sistematica ricerca. </a:t>
            </a:r>
          </a:p>
          <a:p>
            <a:endParaRPr lang="it-IT" sz="1600" dirty="0"/>
          </a:p>
          <a:p>
            <a:endParaRPr lang="it-IT" sz="1600" dirty="0"/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5143512"/>
            <a:ext cx="1765942" cy="156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143512"/>
            <a:ext cx="2582225" cy="144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30777"/>
            <a:ext cx="29146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15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6600"/>
                </a:solidFill>
              </a:rPr>
              <a:t>L’infinito di Dante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5572164"/>
          </a:xfrm>
        </p:spPr>
        <p:txBody>
          <a:bodyPr>
            <a:normAutofit/>
          </a:bodyPr>
          <a:lstStyle/>
          <a:p>
            <a:pPr algn="just"/>
            <a:r>
              <a:rPr lang="it-IT" sz="1400" dirty="0"/>
              <a:t>Dante Alighieri </a:t>
            </a:r>
            <a:r>
              <a:rPr lang="it-IT" sz="1400" dirty="0" smtClean="0"/>
              <a:t>nella </a:t>
            </a:r>
            <a:r>
              <a:rPr lang="it-IT" sz="1400" dirty="0"/>
              <a:t>sua opera maggiore, la </a:t>
            </a:r>
            <a:r>
              <a:rPr lang="it-IT" sz="1400" i="1" dirty="0"/>
              <a:t>Divina </a:t>
            </a:r>
            <a:r>
              <a:rPr lang="it-IT" sz="1400" i="1" dirty="0" smtClean="0"/>
              <a:t>Commedia</a:t>
            </a:r>
            <a:r>
              <a:rPr lang="it-IT" sz="1400" dirty="0" smtClean="0"/>
              <a:t>, fa comparire </a:t>
            </a:r>
            <a:r>
              <a:rPr lang="it-IT" sz="1400" dirty="0"/>
              <a:t>il termine </a:t>
            </a:r>
            <a:r>
              <a:rPr lang="it-IT" sz="1400" dirty="0" smtClean="0"/>
              <a:t>‘infinito’, </a:t>
            </a:r>
            <a:r>
              <a:rPr lang="it-IT" sz="1400" dirty="0" smtClean="0"/>
              <a:t>anche </a:t>
            </a:r>
            <a:r>
              <a:rPr lang="it-IT" sz="1400" dirty="0"/>
              <a:t>se una sola volta nel </a:t>
            </a:r>
            <a:r>
              <a:rPr lang="it-IT" sz="1400" i="1" dirty="0"/>
              <a:t>Purgatorio</a:t>
            </a:r>
            <a:r>
              <a:rPr lang="it-IT" sz="1400" dirty="0"/>
              <a:t> e due volte nel </a:t>
            </a:r>
            <a:r>
              <a:rPr lang="it-IT" sz="1400" i="1" dirty="0"/>
              <a:t>Paradiso</a:t>
            </a:r>
            <a:r>
              <a:rPr lang="it-IT" sz="1400" dirty="0"/>
              <a:t>, come attributo </a:t>
            </a:r>
            <a:r>
              <a:rPr lang="it-IT" sz="1400" dirty="0" smtClean="0"/>
              <a:t>di </a:t>
            </a:r>
            <a:r>
              <a:rPr lang="it-IT" sz="1400" dirty="0"/>
              <a:t>Dio e per marcare nettamente la distanza tra Dio e l’essere umano. </a:t>
            </a:r>
            <a:endParaRPr lang="it-IT" sz="1400" dirty="0" smtClean="0"/>
          </a:p>
          <a:p>
            <a:pPr algn="just"/>
            <a:r>
              <a:rPr lang="it-IT" sz="1400" dirty="0"/>
              <a:t>Nel canto XV del </a:t>
            </a:r>
            <a:r>
              <a:rPr lang="it-IT" sz="1400" i="1" dirty="0"/>
              <a:t>Purgatorio</a:t>
            </a:r>
            <a:r>
              <a:rPr lang="it-IT" sz="1400" dirty="0"/>
              <a:t> al verso 67 si legge </a:t>
            </a:r>
            <a:r>
              <a:rPr lang="it-IT" sz="1400" b="1" i="1" dirty="0"/>
              <a:t>“Quello infinito e </a:t>
            </a:r>
            <a:r>
              <a:rPr lang="it-IT" sz="1400" b="1" i="1" dirty="0" err="1"/>
              <a:t>ineffabil</a:t>
            </a:r>
            <a:r>
              <a:rPr lang="it-IT" sz="1400" b="1" i="1" dirty="0"/>
              <a:t> bene…”: </a:t>
            </a:r>
            <a:r>
              <a:rPr lang="it-IT" sz="1400" dirty="0"/>
              <a:t>il </a:t>
            </a:r>
            <a:r>
              <a:rPr lang="it-IT" sz="1400" dirty="0" smtClean="0"/>
              <a:t>riferimento </a:t>
            </a:r>
            <a:r>
              <a:rPr lang="it-IT" sz="1400" dirty="0"/>
              <a:t>di Dante è a Dio, bene infinito e indicibile che è nei cieli e si concede alle anime </a:t>
            </a:r>
            <a:r>
              <a:rPr lang="it-IT" sz="1400" dirty="0" smtClean="0"/>
              <a:t>che </a:t>
            </a:r>
            <a:r>
              <a:rPr lang="it-IT" sz="1400" dirty="0"/>
              <a:t>ardono d’amore così come un raggio di sole verso un corpo che è capace di rifletterlo. </a:t>
            </a:r>
          </a:p>
          <a:p>
            <a:pPr algn="just"/>
            <a:r>
              <a:rPr lang="it-IT" sz="1400" dirty="0" smtClean="0"/>
              <a:t>Nel </a:t>
            </a:r>
            <a:r>
              <a:rPr lang="it-IT" sz="1400" dirty="0"/>
              <a:t>canto XIX del </a:t>
            </a:r>
            <a:r>
              <a:rPr lang="it-IT" sz="1400" i="1" dirty="0" smtClean="0"/>
              <a:t>Paradiso</a:t>
            </a:r>
            <a:r>
              <a:rPr lang="it-IT" sz="1400" dirty="0" smtClean="0"/>
              <a:t> Dante scrive </a:t>
            </a:r>
            <a:r>
              <a:rPr lang="it-IT" sz="1400" b="1" i="1" dirty="0"/>
              <a:t>“non poté </a:t>
            </a:r>
            <a:r>
              <a:rPr lang="it-IT" sz="1400" b="1" i="1" dirty="0" smtClean="0"/>
              <a:t>suo </a:t>
            </a:r>
            <a:r>
              <a:rPr lang="it-IT" sz="1400" b="1" i="1" dirty="0"/>
              <a:t>valor sì fare impresso</a:t>
            </a:r>
            <a:r>
              <a:rPr lang="it-IT" sz="1400" b="1" i="1" dirty="0" smtClean="0"/>
              <a:t>/ in </a:t>
            </a:r>
            <a:r>
              <a:rPr lang="it-IT" sz="1400" b="1" i="1" dirty="0"/>
              <a:t>tutto l’universo, che ’l suo vero</a:t>
            </a:r>
            <a:r>
              <a:rPr lang="it-IT" sz="1400" b="1" i="1" dirty="0" smtClean="0"/>
              <a:t>/ non </a:t>
            </a:r>
            <a:r>
              <a:rPr lang="it-IT" sz="1400" b="1" i="1" dirty="0"/>
              <a:t>rimanesse in infinito </a:t>
            </a:r>
            <a:r>
              <a:rPr lang="it-IT" sz="1400" b="1" i="1" dirty="0" smtClean="0"/>
              <a:t>eccesso</a:t>
            </a:r>
            <a:r>
              <a:rPr lang="it-IT" sz="1400" b="1" i="1" dirty="0"/>
              <a:t>” </a:t>
            </a:r>
            <a:r>
              <a:rPr lang="it-IT" sz="1400" dirty="0"/>
              <a:t>(</a:t>
            </a:r>
            <a:r>
              <a:rPr lang="it-IT" sz="1400" dirty="0" smtClean="0"/>
              <a:t>v </a:t>
            </a:r>
            <a:r>
              <a:rPr lang="it-IT" sz="1400" dirty="0"/>
              <a:t>43 – 45</a:t>
            </a:r>
            <a:r>
              <a:rPr lang="it-IT" sz="1400" dirty="0" smtClean="0"/>
              <a:t>): </a:t>
            </a:r>
            <a:r>
              <a:rPr lang="it-IT" sz="1400" dirty="0"/>
              <a:t>sta dicendo che Dio non poté imprimere la sua infinita perfezione (</a:t>
            </a:r>
            <a:r>
              <a:rPr lang="it-IT" sz="1400" i="1" dirty="0"/>
              <a:t>suo valor</a:t>
            </a:r>
            <a:r>
              <a:rPr lang="it-IT" sz="1400" dirty="0"/>
              <a:t>) in tutto </a:t>
            </a:r>
            <a:r>
              <a:rPr lang="it-IT" sz="1400" dirty="0" smtClean="0"/>
              <a:t>l’universo </a:t>
            </a:r>
            <a:r>
              <a:rPr lang="it-IT" sz="1400" dirty="0"/>
              <a:t>in modo tale che la sua mente non restasse infinitamente superiore (</a:t>
            </a:r>
            <a:r>
              <a:rPr lang="it-IT" sz="1400" i="1" dirty="0"/>
              <a:t>in infinito </a:t>
            </a:r>
            <a:r>
              <a:rPr lang="it-IT" sz="1400" i="1" dirty="0" smtClean="0"/>
              <a:t>eccesso</a:t>
            </a:r>
            <a:r>
              <a:rPr lang="it-IT" sz="1400" dirty="0"/>
              <a:t>) rispetto alle cose create</a:t>
            </a:r>
            <a:r>
              <a:rPr lang="it-IT" sz="1400" dirty="0" smtClean="0"/>
              <a:t>.</a:t>
            </a:r>
          </a:p>
          <a:p>
            <a:pPr algn="just"/>
            <a:r>
              <a:rPr lang="it-IT" sz="1400" dirty="0"/>
              <a:t>Infine nell’ultimo canto del </a:t>
            </a:r>
            <a:r>
              <a:rPr lang="it-IT" sz="1400" i="1" dirty="0"/>
              <a:t>Paradiso</a:t>
            </a:r>
            <a:r>
              <a:rPr lang="it-IT" sz="1400" dirty="0"/>
              <a:t> </a:t>
            </a:r>
            <a:r>
              <a:rPr lang="it-IT" sz="1400" dirty="0" smtClean="0"/>
              <a:t>troviamo: </a:t>
            </a:r>
          </a:p>
          <a:p>
            <a:pPr marL="0" indent="0" algn="just">
              <a:buNone/>
            </a:pPr>
            <a:r>
              <a:rPr lang="it-IT" sz="1400" b="1" i="1" dirty="0" smtClean="0"/>
              <a:t>       “</a:t>
            </a:r>
            <a:r>
              <a:rPr lang="it-IT" sz="1400" b="1" i="1" dirty="0"/>
              <a:t>E mi ricorda ch’io fui più ardito / per questo a sostener, tanto ch’i’ giunsi / l’aspetto mio </a:t>
            </a:r>
            <a:r>
              <a:rPr lang="it-IT" sz="1400" b="1" i="1" dirty="0" smtClean="0"/>
              <a:t>col  </a:t>
            </a:r>
          </a:p>
          <a:p>
            <a:pPr marL="0" indent="0" algn="just">
              <a:buNone/>
            </a:pPr>
            <a:r>
              <a:rPr lang="it-IT" sz="1400" b="1" i="1" dirty="0" smtClean="0"/>
              <a:t>       valore </a:t>
            </a:r>
            <a:r>
              <a:rPr lang="it-IT" sz="1400" b="1" i="1" dirty="0"/>
              <a:t>infinito”</a:t>
            </a:r>
            <a:r>
              <a:rPr lang="it-IT" sz="1400" dirty="0"/>
              <a:t> (</a:t>
            </a:r>
            <a:r>
              <a:rPr lang="it-IT" sz="1400" dirty="0" smtClean="0"/>
              <a:t>v 79 </a:t>
            </a:r>
            <a:r>
              <a:rPr lang="it-IT" sz="1400" dirty="0"/>
              <a:t>– </a:t>
            </a:r>
            <a:r>
              <a:rPr lang="it-IT" sz="1400" dirty="0" smtClean="0"/>
              <a:t>81). Qui </a:t>
            </a:r>
            <a:r>
              <a:rPr lang="it-IT" sz="1400" dirty="0"/>
              <a:t>Dante dice di ricordarsi che </a:t>
            </a:r>
            <a:r>
              <a:rPr lang="it-IT" sz="1400" dirty="0" smtClean="0"/>
              <a:t>proprio per </a:t>
            </a:r>
            <a:r>
              <a:rPr lang="it-IT" sz="1400" dirty="0"/>
              <a:t>il timore di smarrirsi se </a:t>
            </a:r>
            <a:endParaRPr lang="it-IT" sz="1400" dirty="0" smtClean="0"/>
          </a:p>
          <a:p>
            <a:pPr marL="0" indent="0" algn="just">
              <a:buNone/>
            </a:pPr>
            <a:r>
              <a:rPr lang="it-IT" sz="1400" dirty="0" smtClean="0"/>
              <a:t>       avesse </a:t>
            </a:r>
            <a:r>
              <a:rPr lang="it-IT" sz="1400" dirty="0"/>
              <a:t>distolto lo </a:t>
            </a:r>
            <a:r>
              <a:rPr lang="it-IT" sz="1400" dirty="0" smtClean="0"/>
              <a:t>sguardo </a:t>
            </a:r>
            <a:r>
              <a:rPr lang="it-IT" sz="1400" dirty="0"/>
              <a:t>dalla luce </a:t>
            </a:r>
            <a:r>
              <a:rPr lang="it-IT" sz="1400" dirty="0" smtClean="0"/>
              <a:t>divina  </a:t>
            </a:r>
            <a:r>
              <a:rPr lang="it-IT" sz="1400" dirty="0"/>
              <a:t>si fece ardito e sopportò la luce divina fino a riuscire a </a:t>
            </a:r>
            <a:endParaRPr lang="it-IT" sz="1400" dirty="0" smtClean="0"/>
          </a:p>
          <a:p>
            <a:pPr marL="0" indent="0" algn="just">
              <a:buNone/>
            </a:pPr>
            <a:r>
              <a:rPr lang="it-IT" sz="1400" dirty="0" smtClean="0"/>
              <a:t>       congiungere </a:t>
            </a:r>
            <a:r>
              <a:rPr lang="it-IT" sz="1400" dirty="0"/>
              <a:t>il suo sguardo con Dio (</a:t>
            </a:r>
            <a:r>
              <a:rPr lang="it-IT" sz="1400" i="1" dirty="0"/>
              <a:t>valor infinito</a:t>
            </a:r>
            <a:r>
              <a:rPr lang="it-IT" sz="1400" dirty="0" smtClean="0"/>
              <a:t>).</a:t>
            </a:r>
          </a:p>
          <a:p>
            <a:pPr algn="just"/>
            <a:r>
              <a:rPr lang="it-IT" sz="1400" dirty="0"/>
              <a:t>In Dante si avverte spesso quell’abisso </a:t>
            </a:r>
            <a:r>
              <a:rPr lang="it-IT" sz="1400" dirty="0" smtClean="0"/>
              <a:t>che </a:t>
            </a:r>
            <a:r>
              <a:rPr lang="it-IT" sz="1400" dirty="0"/>
              <a:t>nel pensiero medievale divide la ragione e </a:t>
            </a:r>
            <a:r>
              <a:rPr lang="it-IT" sz="1400" dirty="0" smtClean="0"/>
              <a:t>l’uomo </a:t>
            </a:r>
            <a:r>
              <a:rPr lang="it-IT" sz="1400" dirty="0"/>
              <a:t>da Dio. Con ciò non si deve credere che Dante disprezzi la </a:t>
            </a:r>
            <a:r>
              <a:rPr lang="it-IT" sz="1400" dirty="0" smtClean="0"/>
              <a:t>ragione, </a:t>
            </a:r>
            <a:r>
              <a:rPr lang="it-IT" sz="1400" dirty="0"/>
              <a:t>tutt’altro. La </a:t>
            </a:r>
            <a:r>
              <a:rPr lang="it-IT" sz="1400" dirty="0" smtClean="0"/>
              <a:t>teologia </a:t>
            </a:r>
            <a:r>
              <a:rPr lang="it-IT" sz="1400" dirty="0"/>
              <a:t>dantesca, come quella di San </a:t>
            </a:r>
            <a:r>
              <a:rPr lang="it-IT" sz="1400" dirty="0" smtClean="0"/>
              <a:t>Tommaso, </a:t>
            </a:r>
            <a:r>
              <a:rPr lang="it-IT" sz="1400" dirty="0"/>
              <a:t>è opera di fede e di ragione ed è necessaria </a:t>
            </a:r>
            <a:r>
              <a:rPr lang="it-IT" sz="1400" dirty="0" smtClean="0"/>
              <a:t>per </a:t>
            </a:r>
            <a:r>
              <a:rPr lang="it-IT" sz="1400" dirty="0"/>
              <a:t>indicare la via per arrivare a Dio, ma da un certo punto in poi non è più sufficiente. </a:t>
            </a:r>
            <a:r>
              <a:rPr lang="it-IT" sz="1400" dirty="0" smtClean="0"/>
              <a:t>Ecco </a:t>
            </a:r>
            <a:r>
              <a:rPr lang="it-IT" sz="1400" dirty="0"/>
              <a:t>perché </a:t>
            </a:r>
            <a:r>
              <a:rPr lang="it-IT" sz="1400" dirty="0">
                <a:solidFill>
                  <a:srgbClr val="FF0000"/>
                </a:solidFill>
              </a:rPr>
              <a:t>Beatrice</a:t>
            </a:r>
            <a:r>
              <a:rPr lang="it-IT" sz="1400" dirty="0"/>
              <a:t>, simbolo della teologia illuminata dalla fede, accompagna Dante solo </a:t>
            </a:r>
            <a:r>
              <a:rPr lang="it-IT" sz="1400" dirty="0" smtClean="0"/>
              <a:t>nei </a:t>
            </a:r>
            <a:r>
              <a:rPr lang="it-IT" sz="1400" dirty="0"/>
              <a:t>primi nove cieli. Per procedere oltre c’è bisogno di </a:t>
            </a:r>
            <a:r>
              <a:rPr lang="it-IT" sz="1400" dirty="0">
                <a:solidFill>
                  <a:srgbClr val="92D050"/>
                </a:solidFill>
              </a:rPr>
              <a:t>San </a:t>
            </a:r>
            <a:r>
              <a:rPr lang="it-IT" sz="1400" dirty="0" smtClean="0">
                <a:solidFill>
                  <a:srgbClr val="92D050"/>
                </a:solidFill>
              </a:rPr>
              <a:t>Bernardo </a:t>
            </a:r>
            <a:r>
              <a:rPr lang="it-IT" sz="1400" dirty="0">
                <a:solidFill>
                  <a:srgbClr val="92D050"/>
                </a:solidFill>
              </a:rPr>
              <a:t>di Chiaravalle </a:t>
            </a:r>
            <a:r>
              <a:rPr lang="it-IT" sz="1400" dirty="0"/>
              <a:t>(1091 – 1153</a:t>
            </a:r>
            <a:r>
              <a:rPr lang="it-IT" sz="1400" dirty="0" smtClean="0"/>
              <a:t>), che  </a:t>
            </a:r>
            <a:r>
              <a:rPr lang="it-IT" sz="1400" dirty="0"/>
              <a:t>fu un riformatore dell’ordine benedettino e indicò al </a:t>
            </a:r>
            <a:r>
              <a:rPr lang="it-IT" sz="1400" dirty="0" smtClean="0"/>
              <a:t>di </a:t>
            </a:r>
            <a:r>
              <a:rPr lang="it-IT" sz="1400" dirty="0"/>
              <a:t>là della scienza umana (opinione) e della teologia (fede) un terzo e ultimo livello nel </a:t>
            </a:r>
            <a:r>
              <a:rPr lang="it-IT" sz="1400" dirty="0" smtClean="0"/>
              <a:t>progresso </a:t>
            </a:r>
            <a:r>
              <a:rPr lang="it-IT" sz="1400" dirty="0"/>
              <a:t>della conoscenza</a:t>
            </a:r>
            <a:r>
              <a:rPr lang="it-IT" sz="1400" dirty="0">
                <a:solidFill>
                  <a:srgbClr val="00B0F0"/>
                </a:solidFill>
              </a:rPr>
              <a:t>: l</a:t>
            </a:r>
            <a:r>
              <a:rPr lang="it-IT" sz="1400" b="1" i="1" dirty="0">
                <a:solidFill>
                  <a:srgbClr val="00B0F0"/>
                </a:solidFill>
              </a:rPr>
              <a:t>’intelletto</a:t>
            </a:r>
            <a:r>
              <a:rPr lang="it-IT" sz="1400" dirty="0"/>
              <a:t>, </a:t>
            </a:r>
            <a:r>
              <a:rPr lang="it-IT" sz="1400" i="1" dirty="0">
                <a:solidFill>
                  <a:srgbClr val="00B0F0"/>
                </a:solidFill>
              </a:rPr>
              <a:t>che è la visione mistica, il rapimento estatico dello </a:t>
            </a:r>
            <a:r>
              <a:rPr lang="it-IT" sz="1400" i="1" dirty="0" smtClean="0">
                <a:solidFill>
                  <a:srgbClr val="00B0F0"/>
                </a:solidFill>
              </a:rPr>
              <a:t>spirito </a:t>
            </a:r>
            <a:r>
              <a:rPr lang="it-IT" sz="1400" i="1" dirty="0">
                <a:solidFill>
                  <a:srgbClr val="00B0F0"/>
                </a:solidFill>
              </a:rPr>
              <a:t>che si congiunge con Dio. 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="" xmlns:p14="http://schemas.microsoft.com/office/powerpoint/2010/main" val="30196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6600"/>
                </a:solidFill>
              </a:rPr>
              <a:t>L’infinito matematico di Dante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857232"/>
            <a:ext cx="8572560" cy="6000768"/>
          </a:xfrm>
        </p:spPr>
        <p:txBody>
          <a:bodyPr>
            <a:normAutofit/>
          </a:bodyPr>
          <a:lstStyle/>
          <a:p>
            <a:r>
              <a:rPr lang="it-IT" sz="1400" i="1" dirty="0"/>
              <a:t>Par. XXVIII 91-93</a:t>
            </a:r>
            <a:r>
              <a:rPr lang="it-IT" sz="1400" dirty="0"/>
              <a:t>:</a:t>
            </a:r>
          </a:p>
          <a:p>
            <a:pPr marL="0" indent="0">
              <a:buNone/>
            </a:pPr>
            <a:r>
              <a:rPr lang="it-IT" sz="1400" b="1" i="1" dirty="0" smtClean="0"/>
              <a:t>       «L’incendio </a:t>
            </a:r>
            <a:r>
              <a:rPr lang="it-IT" sz="1400" b="1" i="1" dirty="0"/>
              <a:t>suo seguiva </a:t>
            </a:r>
            <a:r>
              <a:rPr lang="it-IT" sz="1400" b="1" i="1" dirty="0" err="1"/>
              <a:t>ogne</a:t>
            </a:r>
            <a:r>
              <a:rPr lang="it-IT" sz="1400" b="1" i="1" dirty="0"/>
              <a:t> </a:t>
            </a:r>
            <a:r>
              <a:rPr lang="it-IT" sz="1400" b="1" i="1" dirty="0" smtClean="0"/>
              <a:t> scintilla</a:t>
            </a:r>
          </a:p>
          <a:p>
            <a:pPr marL="0" indent="0">
              <a:buNone/>
            </a:pPr>
            <a:r>
              <a:rPr lang="it-IT" sz="1400" b="1" i="1" dirty="0" smtClean="0"/>
              <a:t>       ed </a:t>
            </a:r>
            <a:r>
              <a:rPr lang="it-IT" sz="1400" b="1" i="1" dirty="0" err="1"/>
              <a:t>eran</a:t>
            </a:r>
            <a:r>
              <a:rPr lang="it-IT" sz="1400" b="1" i="1" dirty="0"/>
              <a:t> tante, che ’l numero </a:t>
            </a:r>
            <a:r>
              <a:rPr lang="it-IT" sz="1400" b="1" i="1" dirty="0" smtClean="0"/>
              <a:t>loro</a:t>
            </a:r>
          </a:p>
          <a:p>
            <a:pPr marL="0" indent="0">
              <a:buNone/>
            </a:pPr>
            <a:r>
              <a:rPr lang="it-IT" sz="1400" b="1" i="1" dirty="0" smtClean="0"/>
              <a:t>       più </a:t>
            </a:r>
            <a:r>
              <a:rPr lang="it-IT" sz="1400" b="1" i="1" dirty="0"/>
              <a:t>che ’l doppiar de li scacchi </a:t>
            </a:r>
            <a:r>
              <a:rPr lang="it-IT" sz="1400" b="1" i="1" dirty="0" smtClean="0"/>
              <a:t>s’</a:t>
            </a:r>
            <a:r>
              <a:rPr lang="it-IT" sz="1400" b="1" i="1" dirty="0" err="1" smtClean="0"/>
              <a:t>inmilla</a:t>
            </a:r>
            <a:r>
              <a:rPr lang="it-IT" sz="1400" i="1" dirty="0" smtClean="0"/>
              <a:t>.»</a:t>
            </a:r>
          </a:p>
          <a:p>
            <a:pPr marL="0" indent="0">
              <a:buNone/>
            </a:pPr>
            <a:r>
              <a:rPr lang="it-IT" sz="1400" i="1" dirty="0" smtClean="0"/>
              <a:t>       Ogni </a:t>
            </a:r>
            <a:r>
              <a:rPr lang="it-IT" sz="1400" i="1" dirty="0"/>
              <a:t>singola scintilla girava assieme al cerchio di</a:t>
            </a:r>
          </a:p>
          <a:p>
            <a:pPr marL="0" indent="0">
              <a:buNone/>
            </a:pPr>
            <a:r>
              <a:rPr lang="it-IT" sz="1400" i="1" dirty="0" smtClean="0"/>
              <a:t>       fuoco</a:t>
            </a:r>
            <a:r>
              <a:rPr lang="it-IT" sz="1400" i="1" dirty="0"/>
              <a:t>; ed erano tanto numerose, </a:t>
            </a:r>
            <a:r>
              <a:rPr lang="it-IT" sz="1400" i="1" dirty="0" smtClean="0"/>
              <a:t>che </a:t>
            </a:r>
            <a:r>
              <a:rPr lang="it-IT" sz="1400" i="1" dirty="0"/>
              <a:t>il loro numero</a:t>
            </a:r>
          </a:p>
          <a:p>
            <a:pPr marL="0" indent="0">
              <a:buNone/>
            </a:pPr>
            <a:r>
              <a:rPr lang="it-IT" sz="1400" i="1" dirty="0" smtClean="0"/>
              <a:t>       diventava </a:t>
            </a:r>
            <a:r>
              <a:rPr lang="it-IT" sz="1400" i="1" dirty="0"/>
              <a:t>di tante migliaia più della </a:t>
            </a:r>
            <a:r>
              <a:rPr lang="it-IT" sz="1400" i="1" dirty="0" smtClean="0"/>
              <a:t>progressione</a:t>
            </a:r>
          </a:p>
          <a:p>
            <a:pPr marL="0" indent="0">
              <a:buNone/>
            </a:pPr>
            <a:r>
              <a:rPr lang="it-IT" sz="1400" i="1" dirty="0" smtClean="0"/>
              <a:t>       numerica </a:t>
            </a:r>
            <a:r>
              <a:rPr lang="it-IT" sz="1400" i="1" dirty="0"/>
              <a:t>in base alle </a:t>
            </a:r>
            <a:r>
              <a:rPr lang="it-IT" sz="1400" i="1" dirty="0" smtClean="0"/>
              <a:t>caselle </a:t>
            </a:r>
            <a:r>
              <a:rPr lang="it-IT" sz="1400" i="1" dirty="0"/>
              <a:t>della </a:t>
            </a:r>
            <a:r>
              <a:rPr lang="it-IT" sz="1400" i="1" dirty="0" smtClean="0"/>
              <a:t>scacchiera.</a:t>
            </a:r>
          </a:p>
          <a:p>
            <a:pPr algn="just"/>
            <a:r>
              <a:rPr lang="it-IT" sz="1400" dirty="0"/>
              <a:t>Dante parla del doppiar degli scacchi, chiaro riferimento alla leggende di </a:t>
            </a:r>
            <a:r>
              <a:rPr lang="it-IT" sz="1400" dirty="0">
                <a:solidFill>
                  <a:srgbClr val="00B0F0"/>
                </a:solidFill>
              </a:rPr>
              <a:t>Sissa </a:t>
            </a:r>
            <a:r>
              <a:rPr lang="it-IT" sz="1400" dirty="0" err="1" smtClean="0">
                <a:solidFill>
                  <a:srgbClr val="00B0F0"/>
                </a:solidFill>
              </a:rPr>
              <a:t>Nassir</a:t>
            </a:r>
            <a:r>
              <a:rPr lang="it-IT" sz="1400" dirty="0" smtClean="0"/>
              <a:t>, inventore </a:t>
            </a:r>
            <a:r>
              <a:rPr lang="it-IT" sz="1400" dirty="0"/>
              <a:t>del gioco degli scacchi, che come ricompensa al suo signore chiese venisse </a:t>
            </a:r>
            <a:r>
              <a:rPr lang="it-IT" sz="1400" dirty="0" smtClean="0"/>
              <a:t>posto nel </a:t>
            </a:r>
            <a:r>
              <a:rPr lang="it-IT" sz="1400" dirty="0"/>
              <a:t>prima casella della scacchiera 1 chicco di riso, il doppio della quantità </a:t>
            </a:r>
            <a:r>
              <a:rPr lang="it-IT" sz="1400" dirty="0" smtClean="0"/>
              <a:t>dello scacco precedente nella seconda, </a:t>
            </a:r>
            <a:r>
              <a:rPr lang="it-IT" sz="1400" dirty="0"/>
              <a:t>di nuovo il doppio nella terza e così via fino alla 64° </a:t>
            </a:r>
            <a:r>
              <a:rPr lang="it-IT" sz="1400" dirty="0" smtClean="0"/>
              <a:t>casella, secondo </a:t>
            </a:r>
            <a:r>
              <a:rPr lang="it-IT" sz="1400" dirty="0"/>
              <a:t>la successione 1 </a:t>
            </a:r>
            <a:r>
              <a:rPr lang="it-IT" sz="1400" dirty="0" smtClean="0"/>
              <a:t>  2   2</a:t>
            </a:r>
            <a:r>
              <a:rPr lang="it-IT" sz="1400" baseline="30000" dirty="0" smtClean="0"/>
              <a:t>2</a:t>
            </a:r>
            <a:r>
              <a:rPr lang="it-IT" sz="1400" dirty="0" smtClean="0"/>
              <a:t> 2</a:t>
            </a:r>
            <a:r>
              <a:rPr lang="it-IT" sz="1400" baseline="30000" dirty="0" smtClean="0"/>
              <a:t>3</a:t>
            </a:r>
            <a:r>
              <a:rPr lang="it-IT" sz="1400" dirty="0" smtClean="0"/>
              <a:t> ...  2</a:t>
            </a:r>
            <a:r>
              <a:rPr lang="it-IT" sz="1400" baseline="30000" dirty="0" smtClean="0"/>
              <a:t>64</a:t>
            </a:r>
            <a:r>
              <a:rPr lang="it-IT" sz="1400" dirty="0" smtClean="0"/>
              <a:t>. Il </a:t>
            </a:r>
            <a:r>
              <a:rPr lang="it-IT" sz="1400" dirty="0"/>
              <a:t>numero totale dei chicchi di grano impiegati è 18 446 744 073 709 551 615, in </a:t>
            </a:r>
            <a:r>
              <a:rPr lang="it-IT" sz="1400" dirty="0" smtClean="0"/>
              <a:t>notazione scientifica </a:t>
            </a:r>
            <a:r>
              <a:rPr lang="it-IT" sz="1400" dirty="0" smtClean="0">
                <a:solidFill>
                  <a:srgbClr val="00B0F0"/>
                </a:solidFill>
              </a:rPr>
              <a:t>1,8447·10</a:t>
            </a:r>
            <a:r>
              <a:rPr lang="it-IT" sz="1400" baseline="30000" dirty="0" smtClean="0">
                <a:solidFill>
                  <a:srgbClr val="00B0F0"/>
                </a:solidFill>
              </a:rPr>
              <a:t>19</a:t>
            </a:r>
            <a:r>
              <a:rPr lang="it-IT" sz="1400" dirty="0" smtClean="0"/>
              <a:t>. Un </a:t>
            </a:r>
            <a:r>
              <a:rPr lang="it-IT" sz="1400" dirty="0"/>
              <a:t>numero tale di chicchi di riso significherebbe ricoprire la terra </a:t>
            </a:r>
            <a:r>
              <a:rPr lang="it-IT" sz="1400" dirty="0" smtClean="0"/>
              <a:t>di 3,62 </a:t>
            </a:r>
            <a:r>
              <a:rPr lang="it-IT" sz="1400" dirty="0"/>
              <a:t>chicchi per </a:t>
            </a:r>
            <a:r>
              <a:rPr lang="it-IT" sz="1400" dirty="0" smtClean="0"/>
              <a:t>cm</a:t>
            </a:r>
            <a:r>
              <a:rPr lang="it-IT" sz="1400" baseline="-25000" dirty="0" smtClean="0"/>
              <a:t>2</a:t>
            </a:r>
            <a:r>
              <a:rPr lang="it-IT" sz="1400" dirty="0" smtClean="0"/>
              <a:t>. </a:t>
            </a:r>
            <a:r>
              <a:rPr lang="it-IT" sz="1400" u="sng" dirty="0" smtClean="0"/>
              <a:t>Ma </a:t>
            </a:r>
            <a:r>
              <a:rPr lang="it-IT" sz="1400" u="sng" dirty="0"/>
              <a:t>questo non è ancora </a:t>
            </a:r>
            <a:r>
              <a:rPr lang="it-IT" sz="1400" u="sng" dirty="0" smtClean="0"/>
              <a:t>l’</a:t>
            </a:r>
            <a:r>
              <a:rPr lang="it-IT" sz="1400" u="sng" dirty="0" err="1" smtClean="0"/>
              <a:t>infinito</a:t>
            </a:r>
            <a:r>
              <a:rPr lang="it-IT" sz="1400" dirty="0" err="1" smtClean="0"/>
              <a:t>…</a:t>
            </a:r>
            <a:endParaRPr lang="it-IT" sz="1400" dirty="0" smtClean="0"/>
          </a:p>
          <a:p>
            <a:pPr algn="just"/>
            <a:r>
              <a:rPr lang="it-IT" sz="1400" dirty="0"/>
              <a:t>Infatti Dante per indicare il numero degli angeli usa “</a:t>
            </a:r>
            <a:r>
              <a:rPr lang="it-IT" sz="1400" dirty="0" err="1" smtClean="0"/>
              <a:t>immillare</a:t>
            </a:r>
            <a:r>
              <a:rPr lang="it-IT" sz="1400" dirty="0" smtClean="0"/>
              <a:t>”, </a:t>
            </a:r>
            <a:r>
              <a:rPr lang="it-IT" sz="1400" dirty="0"/>
              <a:t>ovvero al posto </a:t>
            </a:r>
            <a:r>
              <a:rPr lang="it-IT" sz="1400" dirty="0" smtClean="0"/>
              <a:t>di raddoppiare </a:t>
            </a:r>
            <a:r>
              <a:rPr lang="it-IT" sz="1400" dirty="0"/>
              <a:t>la quantità da una casella alla successiva la moltiplica per mille, </a:t>
            </a:r>
            <a:r>
              <a:rPr lang="it-IT" sz="1400" dirty="0" smtClean="0"/>
              <a:t>identificando un </a:t>
            </a:r>
            <a:r>
              <a:rPr lang="it-IT" sz="1400" dirty="0"/>
              <a:t>numero che, solo parlando di scacchiera di 8 per 8 caselle, sarebbe </a:t>
            </a:r>
            <a:r>
              <a:rPr lang="it-IT" sz="1400" dirty="0" smtClean="0"/>
              <a:t>già </a:t>
            </a:r>
            <a:r>
              <a:rPr lang="it-IT" sz="1400" dirty="0"/>
              <a:t>considerato </a:t>
            </a:r>
            <a:r>
              <a:rPr lang="it-IT" sz="1400" dirty="0" smtClean="0"/>
              <a:t>dalla mente </a:t>
            </a:r>
            <a:r>
              <a:rPr lang="it-IT" sz="1400" dirty="0"/>
              <a:t>di molti come </a:t>
            </a:r>
            <a:r>
              <a:rPr lang="it-IT" sz="1400" dirty="0">
                <a:solidFill>
                  <a:srgbClr val="00B0F0"/>
                </a:solidFill>
              </a:rPr>
              <a:t>tendente a infinito: </a:t>
            </a:r>
            <a:r>
              <a:rPr lang="it-IT" sz="1400" dirty="0" smtClean="0">
                <a:solidFill>
                  <a:srgbClr val="00B0F0"/>
                </a:solidFill>
              </a:rPr>
              <a:t>10</a:t>
            </a:r>
            <a:r>
              <a:rPr lang="it-IT" sz="1400" baseline="30000" dirty="0" smtClean="0">
                <a:solidFill>
                  <a:srgbClr val="00B0F0"/>
                </a:solidFill>
              </a:rPr>
              <a:t>189</a:t>
            </a:r>
            <a:r>
              <a:rPr lang="it-IT" sz="1400" dirty="0" smtClean="0"/>
              <a:t>. </a:t>
            </a:r>
            <a:r>
              <a:rPr lang="it-IT" sz="1400" dirty="0"/>
              <a:t>Dante qui intende che il numero degli </a:t>
            </a:r>
            <a:r>
              <a:rPr lang="it-IT" sz="1400" dirty="0" smtClean="0"/>
              <a:t>angeli superi </a:t>
            </a:r>
            <a:r>
              <a:rPr lang="it-IT" sz="1400" dirty="0"/>
              <a:t>addirittura il numero infinitamente grande usato nella bibbia per descrivere la </a:t>
            </a:r>
            <a:r>
              <a:rPr lang="it-IT" sz="1400" dirty="0" smtClean="0"/>
              <a:t>folla dei </a:t>
            </a:r>
            <a:r>
              <a:rPr lang="it-IT" sz="1400" dirty="0"/>
              <a:t>salvati: miriadi di miriadi, ovvero mille miliardi di miliardi cioè </a:t>
            </a:r>
            <a:r>
              <a:rPr lang="it-IT" sz="1400" dirty="0" smtClean="0">
                <a:solidFill>
                  <a:srgbClr val="00B0F0"/>
                </a:solidFill>
              </a:rPr>
              <a:t>10</a:t>
            </a:r>
            <a:r>
              <a:rPr lang="it-IT" sz="1400" baseline="30000" dirty="0" smtClean="0">
                <a:solidFill>
                  <a:srgbClr val="00B0F0"/>
                </a:solidFill>
              </a:rPr>
              <a:t>144</a:t>
            </a:r>
            <a:r>
              <a:rPr lang="it-IT" sz="1400" dirty="0" smtClean="0">
                <a:solidFill>
                  <a:srgbClr val="00B0F0"/>
                </a:solidFill>
              </a:rPr>
              <a:t>.</a:t>
            </a:r>
          </a:p>
          <a:p>
            <a:pPr algn="just"/>
            <a:r>
              <a:rPr lang="it-IT" sz="1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L’Infinito </a:t>
            </a:r>
            <a:r>
              <a:rPr lang="it-IT" sz="1400" b="1" i="1" dirty="0" smtClean="0">
                <a:solidFill>
                  <a:srgbClr val="FF6600"/>
                </a:solidFill>
              </a:rPr>
              <a:t> </a:t>
            </a:r>
            <a:r>
              <a:rPr lang="it-IT" sz="14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 un ente non commensurabile, definibile solo per negazione e, secondo  alcune scuole di pensiero, non utilizzabile in dimostrazioni matematiche in quanto esso conduce a paradossi.</a:t>
            </a:r>
          </a:p>
        </p:txBody>
      </p:sp>
    </p:spTree>
    <p:extLst>
      <p:ext uri="{BB962C8B-B14F-4D97-AF65-F5344CB8AC3E}">
        <p14:creationId xmlns="" xmlns:p14="http://schemas.microsoft.com/office/powerpoint/2010/main" val="3879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6600"/>
                </a:solidFill>
              </a:rPr>
              <a:t>L’infinito matematico di Dante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8572560" cy="5929330"/>
          </a:xfrm>
        </p:spPr>
        <p:txBody>
          <a:bodyPr>
            <a:normAutofit/>
          </a:bodyPr>
          <a:lstStyle/>
          <a:p>
            <a:pPr algn="just"/>
            <a:r>
              <a:rPr lang="it-IT" sz="1400" dirty="0"/>
              <a:t>Ancora un </a:t>
            </a:r>
            <a:r>
              <a:rPr lang="it-IT" sz="1400" dirty="0" smtClean="0"/>
              <a:t>paradosso per osservare il concetto di infinito, </a:t>
            </a:r>
            <a:r>
              <a:rPr lang="it-IT" sz="1400" dirty="0"/>
              <a:t>il </a:t>
            </a:r>
            <a:r>
              <a:rPr lang="it-IT" sz="1400" dirty="0">
                <a:solidFill>
                  <a:srgbClr val="FF6600"/>
                </a:solidFill>
              </a:rPr>
              <a:t>frattale di </a:t>
            </a:r>
            <a:r>
              <a:rPr lang="it-IT" sz="1400" dirty="0" err="1">
                <a:solidFill>
                  <a:srgbClr val="FF6600"/>
                </a:solidFill>
              </a:rPr>
              <a:t>Peano</a:t>
            </a:r>
            <a:r>
              <a:rPr lang="it-IT" sz="1400" dirty="0"/>
              <a:t>: si parla di una curva che è contenuta in </a:t>
            </a:r>
            <a:r>
              <a:rPr lang="it-IT" sz="1400" dirty="0" smtClean="0"/>
              <a:t>una </a:t>
            </a:r>
            <a:r>
              <a:rPr lang="it-IT" sz="1400" dirty="0"/>
              <a:t>parte di piano finita (un quadrato), costruita attraverso la ripetizione con </a:t>
            </a:r>
            <a:r>
              <a:rPr lang="it-IT" sz="1400" dirty="0" smtClean="0"/>
              <a:t>dimensione sempre </a:t>
            </a:r>
            <a:r>
              <a:rPr lang="it-IT" sz="1400" dirty="0"/>
              <a:t>ridotta di una stessa forma per infinite volte. Il paradosso è che in uno </a:t>
            </a:r>
            <a:r>
              <a:rPr lang="it-IT" sz="1400" dirty="0" smtClean="0"/>
              <a:t>spazio finito </a:t>
            </a:r>
            <a:r>
              <a:rPr lang="it-IT" sz="1400" dirty="0"/>
              <a:t>sia contenuta una curva di lunghezza infinita. Da questi paradossi si può </a:t>
            </a:r>
            <a:r>
              <a:rPr lang="it-IT" sz="1400" dirty="0" smtClean="0"/>
              <a:t>capire come </a:t>
            </a:r>
            <a:r>
              <a:rPr lang="it-IT" sz="1400" dirty="0"/>
              <a:t>la concezione di infinito sia difficile da studiare</a:t>
            </a:r>
            <a:r>
              <a:rPr lang="it-IT" sz="1400" dirty="0" smtClean="0"/>
              <a:t>.</a:t>
            </a:r>
          </a:p>
          <a:p>
            <a:pPr algn="just"/>
            <a:r>
              <a:rPr lang="it-IT" sz="1400" dirty="0" smtClean="0"/>
              <a:t>L’Alighieri</a:t>
            </a:r>
            <a:r>
              <a:rPr lang="it-IT" sz="1400" dirty="0"/>
              <a:t>, però, in questi passi dimostra non solo una profonda conoscenza </a:t>
            </a:r>
            <a:r>
              <a:rPr lang="it-IT" sz="1400" dirty="0" smtClean="0"/>
              <a:t>numerologica, ma </a:t>
            </a:r>
            <a:r>
              <a:rPr lang="it-IT" sz="1400" dirty="0"/>
              <a:t>anche una mente molto vicina alla matematica con i suoi paradossi e la sua difficoltà </a:t>
            </a:r>
            <a:r>
              <a:rPr lang="it-IT" sz="1400" dirty="0" smtClean="0"/>
              <a:t>di calcolo</a:t>
            </a:r>
            <a:r>
              <a:rPr lang="it-IT" sz="1400" dirty="0"/>
              <a:t>; ovviamente noi non sappiamo se egli avesse </a:t>
            </a:r>
            <a:r>
              <a:rPr lang="it-IT" sz="1400" dirty="0" smtClean="0"/>
              <a:t>già </a:t>
            </a:r>
            <a:r>
              <a:rPr lang="it-IT" sz="1400" dirty="0"/>
              <a:t>fatto questi calcoli o se </a:t>
            </a:r>
            <a:r>
              <a:rPr lang="it-IT" sz="1400" dirty="0" smtClean="0"/>
              <a:t>sapesse farli</a:t>
            </a:r>
            <a:r>
              <a:rPr lang="it-IT" sz="1400" dirty="0"/>
              <a:t>, ma sicuramente aveva in testa il metodo e le conoscenze necessarie a </a:t>
            </a:r>
            <a:r>
              <a:rPr lang="it-IT" sz="1400" dirty="0" smtClean="0"/>
              <a:t>risolvere problemi </a:t>
            </a:r>
            <a:r>
              <a:rPr lang="it-IT" sz="1400" dirty="0"/>
              <a:t>del genere</a:t>
            </a:r>
            <a:r>
              <a:rPr lang="it-IT" sz="1400" dirty="0" smtClean="0"/>
              <a:t>.</a:t>
            </a:r>
          </a:p>
          <a:p>
            <a:endParaRPr lang="it-IT" sz="1800" dirty="0"/>
          </a:p>
          <a:p>
            <a:endParaRPr lang="it-IT" sz="1800" dirty="0" smtClean="0"/>
          </a:p>
          <a:p>
            <a:endParaRPr lang="it-IT" sz="1800" dirty="0"/>
          </a:p>
          <a:p>
            <a:endParaRPr lang="it-IT" sz="1800" dirty="0" smtClean="0"/>
          </a:p>
          <a:p>
            <a:endParaRPr lang="it-IT" sz="18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pPr algn="just"/>
            <a:r>
              <a:rPr lang="it-IT" sz="1400" dirty="0" smtClean="0"/>
              <a:t>Infine</a:t>
            </a:r>
            <a:r>
              <a:rPr lang="it-IT" sz="1400" dirty="0"/>
              <a:t>, Dante parla dell’infinito anche nel </a:t>
            </a:r>
            <a:r>
              <a:rPr lang="it-IT" sz="1400" i="1" dirty="0" smtClean="0">
                <a:solidFill>
                  <a:schemeClr val="tx1"/>
                </a:solidFill>
              </a:rPr>
              <a:t>Convivio</a:t>
            </a:r>
            <a:r>
              <a:rPr lang="it-IT" sz="1400" dirty="0">
                <a:solidFill>
                  <a:schemeClr val="tx1"/>
                </a:solidFill>
              </a:rPr>
              <a:t>,</a:t>
            </a:r>
            <a:r>
              <a:rPr lang="it-IT" sz="1400" dirty="0"/>
              <a:t> in cui instaura un paragone tra </a:t>
            </a:r>
            <a:r>
              <a:rPr lang="it-IT" sz="1400" dirty="0" smtClean="0"/>
              <a:t>la </a:t>
            </a:r>
            <a:r>
              <a:rPr lang="it-IT" sz="1400" dirty="0" smtClean="0">
                <a:solidFill>
                  <a:srgbClr val="92D050"/>
                </a:solidFill>
              </a:rPr>
              <a:t>matematica</a:t>
            </a:r>
            <a:r>
              <a:rPr lang="it-IT" sz="1400" dirty="0" smtClean="0"/>
              <a:t> </a:t>
            </a:r>
            <a:r>
              <a:rPr lang="it-IT" sz="1400" dirty="0"/>
              <a:t>e il </a:t>
            </a:r>
            <a:r>
              <a:rPr lang="it-IT" sz="1400" dirty="0" smtClean="0">
                <a:solidFill>
                  <a:srgbClr val="FFC000"/>
                </a:solidFill>
              </a:rPr>
              <a:t>sole</a:t>
            </a:r>
            <a:r>
              <a:rPr lang="it-IT" sz="1400" dirty="0" smtClean="0">
                <a:solidFill>
                  <a:schemeClr val="tx1"/>
                </a:solidFill>
              </a:rPr>
              <a:t>:</a:t>
            </a:r>
            <a:r>
              <a:rPr lang="it-IT" sz="1400" dirty="0" smtClean="0"/>
              <a:t> </a:t>
            </a:r>
            <a:r>
              <a:rPr lang="it-IT" sz="1400" dirty="0"/>
              <a:t>come questo illumina tutte gli altri corpi ed è inguardabile, </a:t>
            </a:r>
            <a:r>
              <a:rPr lang="it-IT" sz="1400" dirty="0" smtClean="0">
                <a:solidFill>
                  <a:schemeClr val="tx1"/>
                </a:solidFill>
              </a:rPr>
              <a:t>la matematica </a:t>
            </a:r>
            <a:r>
              <a:rPr lang="it-IT" sz="1400" dirty="0">
                <a:solidFill>
                  <a:schemeClr val="tx1"/>
                </a:solidFill>
              </a:rPr>
              <a:t>illumina tutte le altre discipline scientifiche ma il suo obbiettivo </a:t>
            </a:r>
            <a:r>
              <a:rPr lang="it-IT" sz="1400" dirty="0" smtClean="0">
                <a:solidFill>
                  <a:schemeClr val="tx1"/>
                </a:solidFill>
              </a:rPr>
              <a:t>è inconoscibile</a:t>
            </a:r>
            <a:r>
              <a:rPr lang="it-IT" sz="1400" dirty="0">
                <a:solidFill>
                  <a:schemeClr val="tx1"/>
                </a:solidFill>
              </a:rPr>
              <a:t>, perché “</a:t>
            </a:r>
            <a:r>
              <a:rPr lang="it-IT" sz="1400" dirty="0" smtClean="0">
                <a:solidFill>
                  <a:schemeClr val="tx1"/>
                </a:solidFill>
              </a:rPr>
              <a:t>l’occhio della </a:t>
            </a:r>
            <a:r>
              <a:rPr lang="it-IT" sz="1400" dirty="0">
                <a:solidFill>
                  <a:schemeClr val="tx1"/>
                </a:solidFill>
              </a:rPr>
              <a:t>conoscenza non può fermarsi sull’infinità </a:t>
            </a:r>
            <a:r>
              <a:rPr lang="it-IT" sz="1400" dirty="0" smtClean="0">
                <a:solidFill>
                  <a:schemeClr val="tx1"/>
                </a:solidFill>
              </a:rPr>
              <a:t>dei numeri</a:t>
            </a:r>
            <a:r>
              <a:rPr lang="it-IT" sz="1400" dirty="0">
                <a:solidFill>
                  <a:schemeClr val="tx1"/>
                </a:solidFill>
              </a:rPr>
              <a:t>”.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071810"/>
            <a:ext cx="1075953" cy="10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071810"/>
            <a:ext cx="1028686" cy="102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071810"/>
            <a:ext cx="1080074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071942"/>
            <a:ext cx="3143272" cy="10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122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6600"/>
                </a:solidFill>
              </a:rPr>
              <a:t>Il gioco della zara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857232"/>
            <a:ext cx="8501122" cy="6000768"/>
          </a:xfrm>
        </p:spPr>
        <p:txBody>
          <a:bodyPr>
            <a:normAutofit/>
          </a:bodyPr>
          <a:lstStyle/>
          <a:p>
            <a:pPr algn="just"/>
            <a:r>
              <a:rPr lang="it-IT" sz="1400" dirty="0" smtClean="0"/>
              <a:t>Finora si è </a:t>
            </a:r>
            <a:r>
              <a:rPr lang="it-IT" sz="1400" dirty="0"/>
              <a:t>visto come in un'opera considerata emblema della letteratura italiana possano trovarsi espliciti riferimenti </a:t>
            </a:r>
            <a:r>
              <a:rPr lang="it-IT" sz="1400" dirty="0" smtClean="0"/>
              <a:t>matematici; ora vediamo un aspetto direttamente riguardante la matematica, cioè la probabilità.</a:t>
            </a:r>
          </a:p>
          <a:p>
            <a:pPr algn="just"/>
            <a:r>
              <a:rPr lang="it-IT" sz="1400" dirty="0"/>
              <a:t>Il Canto VI del </a:t>
            </a:r>
            <a:r>
              <a:rPr lang="it-IT" sz="1400" i="1" dirty="0"/>
              <a:t>Purgatorio</a:t>
            </a:r>
            <a:r>
              <a:rPr lang="it-IT" sz="1400" dirty="0"/>
              <a:t>, famoso per il personaggio di </a:t>
            </a:r>
            <a:r>
              <a:rPr lang="it-IT" sz="1400" i="1" dirty="0" err="1">
                <a:solidFill>
                  <a:srgbClr val="FF0000"/>
                </a:solidFill>
              </a:rPr>
              <a:t>Sordello</a:t>
            </a:r>
            <a:r>
              <a:rPr lang="it-IT" sz="1400" i="1" dirty="0">
                <a:solidFill>
                  <a:srgbClr val="FF0000"/>
                </a:solidFill>
              </a:rPr>
              <a:t> da Goito</a:t>
            </a:r>
            <a:r>
              <a:rPr lang="it-IT" sz="1400" dirty="0"/>
              <a:t>, ha come scenario delle vicende l'</a:t>
            </a:r>
            <a:r>
              <a:rPr lang="it-IT" sz="1400" i="1" dirty="0">
                <a:solidFill>
                  <a:srgbClr val="FF6600"/>
                </a:solidFill>
              </a:rPr>
              <a:t>Antipurgatorio</a:t>
            </a:r>
            <a:r>
              <a:rPr lang="it-IT" sz="1400" dirty="0"/>
              <a:t>, dove si trovano le anime dei </a:t>
            </a:r>
            <a:r>
              <a:rPr lang="it-IT" sz="1400" b="1" u="sng" dirty="0" smtClean="0">
                <a:solidFill>
                  <a:schemeClr val="tx1"/>
                </a:solidFill>
              </a:rPr>
              <a:t>negligent</a:t>
            </a:r>
            <a:r>
              <a:rPr lang="it-IT" sz="1400" b="1" dirty="0" smtClean="0">
                <a:solidFill>
                  <a:schemeClr val="tx1"/>
                </a:solidFill>
              </a:rPr>
              <a:t>i</a:t>
            </a:r>
            <a:r>
              <a:rPr lang="it-IT" sz="1400" b="1" dirty="0" smtClean="0">
                <a:solidFill>
                  <a:schemeClr val="tx1"/>
                </a:solidFill>
              </a:rPr>
              <a:t>, </a:t>
            </a:r>
            <a:r>
              <a:rPr lang="it-IT" sz="1400" i="1" dirty="0" smtClean="0">
                <a:solidFill>
                  <a:schemeClr val="tx1"/>
                </a:solidFill>
              </a:rPr>
              <a:t>ossia </a:t>
            </a:r>
            <a:r>
              <a:rPr lang="it-IT" sz="1400" i="1" dirty="0">
                <a:solidFill>
                  <a:schemeClr val="tx1"/>
                </a:solidFill>
              </a:rPr>
              <a:t>coloro che nel corso della loro vita terrena hanno omesso di adempiere ai loro doveri spirituali, </a:t>
            </a:r>
            <a:r>
              <a:rPr lang="it-IT" sz="1400" i="1" dirty="0" smtClean="0">
                <a:solidFill>
                  <a:schemeClr val="tx1"/>
                </a:solidFill>
              </a:rPr>
              <a:t>e qui aspettano </a:t>
            </a:r>
            <a:r>
              <a:rPr lang="it-IT" sz="1400" i="1" dirty="0">
                <a:solidFill>
                  <a:schemeClr val="tx1"/>
                </a:solidFill>
              </a:rPr>
              <a:t>il momento dell'espiazione</a:t>
            </a:r>
            <a:r>
              <a:rPr lang="it-IT" sz="1400" dirty="0">
                <a:solidFill>
                  <a:schemeClr val="tx1"/>
                </a:solidFill>
              </a:rPr>
              <a:t>. </a:t>
            </a:r>
            <a:endParaRPr lang="it-IT" sz="14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it-IT" sz="1400" dirty="0" smtClean="0"/>
              <a:t>        Il </a:t>
            </a:r>
            <a:r>
              <a:rPr lang="it-IT" sz="1400" dirty="0"/>
              <a:t>Canto si apre con </a:t>
            </a:r>
            <a:r>
              <a:rPr lang="it-IT" sz="1400" dirty="0" smtClean="0"/>
              <a:t>:</a:t>
            </a:r>
          </a:p>
          <a:p>
            <a:pPr marL="0" indent="0">
              <a:buNone/>
            </a:pPr>
            <a:r>
              <a:rPr lang="it-IT" sz="1400" b="1" i="1" dirty="0" smtClean="0"/>
              <a:t>        "</a:t>
            </a:r>
            <a:r>
              <a:rPr lang="it-IT" sz="1400" b="1" i="1" dirty="0"/>
              <a:t>Quando si parte il gioco de la zara,</a:t>
            </a:r>
          </a:p>
          <a:p>
            <a:pPr marL="0" indent="0">
              <a:buNone/>
            </a:pPr>
            <a:r>
              <a:rPr lang="it-IT" sz="1400" b="1" i="1" dirty="0" smtClean="0"/>
              <a:t>         colui </a:t>
            </a:r>
            <a:r>
              <a:rPr lang="it-IT" sz="1400" b="1" i="1" dirty="0"/>
              <a:t>che perde si </a:t>
            </a:r>
            <a:r>
              <a:rPr lang="it-IT" sz="1400" b="1" i="1" dirty="0" err="1"/>
              <a:t>riman</a:t>
            </a:r>
            <a:r>
              <a:rPr lang="it-IT" sz="1400" b="1" i="1" dirty="0"/>
              <a:t> dolente, </a:t>
            </a:r>
          </a:p>
          <a:p>
            <a:pPr marL="0" indent="0">
              <a:buNone/>
            </a:pPr>
            <a:r>
              <a:rPr lang="it-IT" sz="1400" b="1" i="1" dirty="0" smtClean="0"/>
              <a:t>         </a:t>
            </a:r>
            <a:r>
              <a:rPr lang="it-IT" sz="1400" b="1" i="1" dirty="0" err="1" smtClean="0"/>
              <a:t>repetendo</a:t>
            </a:r>
            <a:r>
              <a:rPr lang="it-IT" sz="1400" b="1" i="1" dirty="0" smtClean="0"/>
              <a:t> </a:t>
            </a:r>
            <a:r>
              <a:rPr lang="it-IT" sz="1400" b="1" i="1" dirty="0"/>
              <a:t>le volte, e tristo impara;</a:t>
            </a:r>
          </a:p>
          <a:p>
            <a:pPr marL="0" indent="0">
              <a:buNone/>
            </a:pPr>
            <a:r>
              <a:rPr lang="it-IT" sz="1400" b="1" i="1" dirty="0" smtClean="0"/>
              <a:t>         con </a:t>
            </a:r>
            <a:r>
              <a:rPr lang="it-IT" sz="1400" b="1" i="1" dirty="0"/>
              <a:t>l'altro se ne va tutta la gente;</a:t>
            </a:r>
          </a:p>
          <a:p>
            <a:pPr marL="0" indent="0">
              <a:buNone/>
            </a:pPr>
            <a:r>
              <a:rPr lang="it-IT" sz="1400" b="1" i="1" dirty="0" smtClean="0"/>
              <a:t>         qual </a:t>
            </a:r>
            <a:r>
              <a:rPr lang="it-IT" sz="1400" b="1" i="1" dirty="0"/>
              <a:t>va dinanzi, e qual di dietro il prende, </a:t>
            </a:r>
          </a:p>
          <a:p>
            <a:pPr marL="0" indent="0">
              <a:buNone/>
            </a:pPr>
            <a:r>
              <a:rPr lang="it-IT" sz="1400" b="1" i="1" dirty="0" smtClean="0"/>
              <a:t>         e </a:t>
            </a:r>
            <a:r>
              <a:rPr lang="it-IT" sz="1400" b="1" i="1" dirty="0"/>
              <a:t>qual dallato li si reca a mente; [...] </a:t>
            </a:r>
            <a:r>
              <a:rPr lang="it-IT" sz="1400" b="1" i="1" dirty="0" smtClean="0"/>
              <a:t>«</a:t>
            </a:r>
          </a:p>
          <a:p>
            <a:pPr marL="0" indent="0">
              <a:buNone/>
            </a:pPr>
            <a:r>
              <a:rPr lang="it-IT" sz="1400" dirty="0" smtClean="0"/>
              <a:t>         La </a:t>
            </a:r>
            <a:r>
              <a:rPr lang="it-IT" sz="1400" dirty="0"/>
              <a:t>cui parafrasi può essere questa:</a:t>
            </a:r>
          </a:p>
          <a:p>
            <a:pPr marL="0" indent="0">
              <a:buNone/>
            </a:pPr>
            <a:r>
              <a:rPr lang="it-IT" sz="1400" i="1" dirty="0" smtClean="0"/>
              <a:t>         "</a:t>
            </a:r>
            <a:r>
              <a:rPr lang="it-IT" sz="1400" i="1" dirty="0"/>
              <a:t>Quando finisce </a:t>
            </a:r>
            <a:r>
              <a:rPr lang="it-IT" sz="1400" b="1" i="1" dirty="0"/>
              <a:t>il gioco della zara</a:t>
            </a:r>
            <a:r>
              <a:rPr lang="it-IT" sz="1400" i="1" dirty="0"/>
              <a:t>,</a:t>
            </a:r>
          </a:p>
          <a:p>
            <a:pPr marL="0" indent="0">
              <a:buNone/>
            </a:pPr>
            <a:r>
              <a:rPr lang="it-IT" sz="1400" i="1" dirty="0" smtClean="0"/>
              <a:t>         colui </a:t>
            </a:r>
            <a:r>
              <a:rPr lang="it-IT" sz="1400" i="1" dirty="0"/>
              <a:t>che perde resta addolorato e solo,</a:t>
            </a:r>
          </a:p>
          <a:p>
            <a:pPr marL="0" indent="0">
              <a:buNone/>
            </a:pPr>
            <a:r>
              <a:rPr lang="it-IT" sz="1400" i="1" dirty="0" smtClean="0"/>
              <a:t>         ripetendo </a:t>
            </a:r>
            <a:r>
              <a:rPr lang="it-IT" sz="1400" i="1" dirty="0"/>
              <a:t>il lancio dei dadi più </a:t>
            </a:r>
            <a:r>
              <a:rPr lang="it-IT" sz="1400" i="1" dirty="0" smtClean="0"/>
              <a:t>volte,</a:t>
            </a:r>
          </a:p>
          <a:p>
            <a:pPr marL="0" indent="0">
              <a:buNone/>
            </a:pPr>
            <a:r>
              <a:rPr lang="it-IT" sz="1400" i="1" dirty="0" smtClean="0"/>
              <a:t>         così </a:t>
            </a:r>
            <a:r>
              <a:rPr lang="it-IT" sz="1400" i="1" dirty="0"/>
              <a:t>da</a:t>
            </a:r>
            <a:r>
              <a:rPr lang="it-IT" sz="1400" b="1" i="1" dirty="0"/>
              <a:t> imparare la lezione</a:t>
            </a:r>
            <a:r>
              <a:rPr lang="it-IT" sz="1400" i="1" dirty="0"/>
              <a:t>;</a:t>
            </a:r>
          </a:p>
          <a:p>
            <a:pPr marL="0" indent="0">
              <a:buNone/>
            </a:pPr>
            <a:r>
              <a:rPr lang="it-IT" sz="1400" i="1" dirty="0" smtClean="0"/>
              <a:t>         con </a:t>
            </a:r>
            <a:r>
              <a:rPr lang="it-IT" sz="1400" i="1" dirty="0"/>
              <a:t>il vincitore invece si allontana la folla;</a:t>
            </a:r>
          </a:p>
          <a:p>
            <a:pPr marL="0" indent="0">
              <a:buNone/>
            </a:pPr>
            <a:r>
              <a:rPr lang="it-IT" sz="1400" i="1" dirty="0" smtClean="0"/>
              <a:t>         c'è </a:t>
            </a:r>
            <a:r>
              <a:rPr lang="it-IT" sz="1400" i="1" dirty="0"/>
              <a:t>chi lo precede, chi lo segue, chi l'affianca; [...] "</a:t>
            </a:r>
          </a:p>
          <a:p>
            <a:pPr marL="0" indent="0">
              <a:buNone/>
            </a:pPr>
            <a:endParaRPr lang="it-IT" sz="1600" dirty="0" smtClean="0"/>
          </a:p>
          <a:p>
            <a:endParaRPr lang="it-IT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73" y="2492896"/>
            <a:ext cx="301896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428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260648"/>
            <a:ext cx="8501122" cy="6594649"/>
          </a:xfrm>
        </p:spPr>
        <p:txBody>
          <a:bodyPr>
            <a:normAutofit/>
          </a:bodyPr>
          <a:lstStyle/>
          <a:p>
            <a:pPr algn="just"/>
            <a:endParaRPr lang="it-IT" sz="1400" dirty="0" smtClean="0"/>
          </a:p>
          <a:p>
            <a:pPr algn="just"/>
            <a:r>
              <a:rPr lang="it-IT" sz="1400" dirty="0" smtClean="0"/>
              <a:t>In questa parte del </a:t>
            </a:r>
            <a:r>
              <a:rPr lang="it-IT" sz="1400" dirty="0"/>
              <a:t>Canto VI Dante è attorniato dalle anime, le quali lo implorano di diffondere </a:t>
            </a:r>
            <a:r>
              <a:rPr lang="it-IT" sz="1400" dirty="0" smtClean="0"/>
              <a:t>sulla Terra un </a:t>
            </a:r>
            <a:r>
              <a:rPr lang="it-IT" sz="1400" dirty="0"/>
              <a:t>messaggio di preghiera in loro suffragio, affinché si possano </a:t>
            </a:r>
            <a:r>
              <a:rPr lang="it-IT" sz="1400" dirty="0">
                <a:solidFill>
                  <a:schemeClr val="accent4"/>
                </a:solidFill>
              </a:rPr>
              <a:t>accelerare i loro tempi di purificazione</a:t>
            </a:r>
            <a:r>
              <a:rPr lang="it-IT" sz="1400" dirty="0"/>
              <a:t>. Dante mette in dubbio questo comportamento, in quanto Virgilio, nell'</a:t>
            </a:r>
            <a:r>
              <a:rPr lang="it-IT" sz="1400" i="1" dirty="0">
                <a:solidFill>
                  <a:srgbClr val="FF0000"/>
                </a:solidFill>
              </a:rPr>
              <a:t>Eneide</a:t>
            </a:r>
            <a:r>
              <a:rPr lang="it-IT" sz="1400" dirty="0"/>
              <a:t>, </a:t>
            </a:r>
            <a:r>
              <a:rPr lang="it-IT" sz="1400" dirty="0" smtClean="0"/>
              <a:t>aveva affermato </a:t>
            </a:r>
            <a:r>
              <a:rPr lang="it-IT" sz="1400" dirty="0"/>
              <a:t>che le preghiere dei vivi non sortiscono effetti sulle anime dell'Aldilà. Virgilio, tuttavia, è pronto a precisare a Dante che le preghiere per le anime non hanno effetti </a:t>
            </a:r>
            <a:r>
              <a:rPr lang="it-IT" sz="1400" dirty="0" smtClean="0"/>
              <a:t>nel </a:t>
            </a:r>
            <a:r>
              <a:rPr lang="it-IT" sz="1400" dirty="0"/>
              <a:t>mondo terreno, ma viceversa </a:t>
            </a:r>
            <a:r>
              <a:rPr lang="it-IT" sz="1400" dirty="0">
                <a:solidFill>
                  <a:schemeClr val="accent4"/>
                </a:solidFill>
              </a:rPr>
              <a:t>possono essere efficaci in un mondo governato dall'esistenza di un essere divino, qual è appunto Dio</a:t>
            </a:r>
            <a:r>
              <a:rPr lang="it-IT" sz="1400" dirty="0" smtClean="0">
                <a:solidFill>
                  <a:schemeClr val="accent4"/>
                </a:solidFill>
              </a:rPr>
              <a:t>.</a:t>
            </a:r>
          </a:p>
          <a:p>
            <a:endParaRPr lang="it-IT" sz="1600" dirty="0">
              <a:solidFill>
                <a:schemeClr val="accent4"/>
              </a:solidFill>
            </a:endParaRPr>
          </a:p>
          <a:p>
            <a:endParaRPr lang="it-IT" sz="1600" dirty="0" smtClean="0">
              <a:solidFill>
                <a:schemeClr val="accent4"/>
              </a:solidFill>
            </a:endParaRPr>
          </a:p>
          <a:p>
            <a:endParaRPr lang="it-IT" sz="1600" dirty="0">
              <a:solidFill>
                <a:schemeClr val="accent4"/>
              </a:solidFill>
            </a:endParaRPr>
          </a:p>
          <a:p>
            <a:endParaRPr lang="it-IT" sz="1600" dirty="0" smtClean="0">
              <a:solidFill>
                <a:schemeClr val="accent4"/>
              </a:solidFill>
            </a:endParaRPr>
          </a:p>
          <a:p>
            <a:endParaRPr lang="it-IT" sz="1600" dirty="0">
              <a:solidFill>
                <a:schemeClr val="accent4"/>
              </a:solidFill>
            </a:endParaRPr>
          </a:p>
          <a:p>
            <a:endParaRPr lang="it-IT" sz="1600" dirty="0" smtClean="0">
              <a:solidFill>
                <a:schemeClr val="accent4"/>
              </a:solidFill>
            </a:endParaRPr>
          </a:p>
          <a:p>
            <a:endParaRPr lang="it-IT" sz="1800" dirty="0" smtClean="0"/>
          </a:p>
          <a:p>
            <a:endParaRPr lang="it-IT" sz="1800" dirty="0"/>
          </a:p>
          <a:p>
            <a:endParaRPr lang="it-IT" sz="1800" dirty="0" smtClean="0"/>
          </a:p>
          <a:p>
            <a:endParaRPr lang="it-IT" sz="1400" dirty="0" smtClean="0"/>
          </a:p>
          <a:p>
            <a:r>
              <a:rPr lang="it-IT" sz="1400" dirty="0" smtClean="0"/>
              <a:t>Dante </a:t>
            </a:r>
            <a:r>
              <a:rPr lang="it-IT" sz="1400" dirty="0"/>
              <a:t>paragona se stesso non al perdente del gioco della zara, cioè colui che non ha indovinato la somma uscita, ma al </a:t>
            </a:r>
            <a:r>
              <a:rPr lang="it-IT" sz="1400" dirty="0">
                <a:solidFill>
                  <a:srgbClr val="FF6600"/>
                </a:solidFill>
              </a:rPr>
              <a:t>vincitore</a:t>
            </a:r>
            <a:r>
              <a:rPr lang="it-IT" sz="1400" dirty="0"/>
              <a:t>, che si allontana circondato dalla </a:t>
            </a:r>
            <a:r>
              <a:rPr lang="it-IT" sz="1400" dirty="0" smtClean="0"/>
              <a:t>folla, </a:t>
            </a:r>
            <a:r>
              <a:rPr lang="it-IT" sz="1400" dirty="0"/>
              <a:t>e proprio come fa quest'ultimo, che dopo aver vinto promette da bere a tutti, così fa </a:t>
            </a:r>
            <a:r>
              <a:rPr lang="it-IT" sz="1400" dirty="0">
                <a:solidFill>
                  <a:srgbClr val="00B0F0"/>
                </a:solidFill>
              </a:rPr>
              <a:t>Dante con le anime, promettendo che soddisferà le loro richieste di </a:t>
            </a:r>
            <a:r>
              <a:rPr lang="it-IT" sz="1400" dirty="0" smtClean="0">
                <a:solidFill>
                  <a:srgbClr val="00B0F0"/>
                </a:solidFill>
              </a:rPr>
              <a:t>preghiera.</a:t>
            </a:r>
          </a:p>
          <a:p>
            <a:endParaRPr lang="it-IT" sz="1800" dirty="0" smtClean="0"/>
          </a:p>
          <a:p>
            <a:endParaRPr lang="it-IT" sz="1800" dirty="0"/>
          </a:p>
          <a:p>
            <a:endParaRPr lang="it-IT" sz="1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143116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57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857232"/>
            <a:ext cx="8215370" cy="6000768"/>
          </a:xfrm>
        </p:spPr>
        <p:txBody>
          <a:bodyPr>
            <a:normAutofit/>
          </a:bodyPr>
          <a:lstStyle/>
          <a:p>
            <a:pPr algn="just"/>
            <a:r>
              <a:rPr lang="it-IT" sz="1600" dirty="0"/>
              <a:t>Dante utilizza un riferimento ad un gioco d'azzardo diffuso nel </a:t>
            </a:r>
            <a:r>
              <a:rPr lang="it-IT" sz="1600" dirty="0" smtClean="0"/>
              <a:t>Medioevo,</a:t>
            </a:r>
            <a:r>
              <a:rPr lang="it-IT" sz="1600" b="1" dirty="0"/>
              <a:t> </a:t>
            </a:r>
            <a:r>
              <a:rPr lang="it-IT" sz="1600" b="1" dirty="0">
                <a:solidFill>
                  <a:srgbClr val="FF6600"/>
                </a:solidFill>
              </a:rPr>
              <a:t>il gioco della zara</a:t>
            </a:r>
            <a:r>
              <a:rPr lang="it-IT" sz="1600" dirty="0"/>
              <a:t>. </a:t>
            </a:r>
            <a:r>
              <a:rPr lang="it-IT" sz="1600" dirty="0" smtClean="0"/>
              <a:t>L’etimologia della </a:t>
            </a:r>
            <a:r>
              <a:rPr lang="it-IT" sz="1600" dirty="0"/>
              <a:t>parola </a:t>
            </a:r>
            <a:r>
              <a:rPr lang="it-IT" sz="1600" i="1" dirty="0" smtClean="0"/>
              <a:t>zara</a:t>
            </a:r>
            <a:r>
              <a:rPr lang="it-IT" sz="1600" dirty="0" smtClean="0"/>
              <a:t> </a:t>
            </a:r>
            <a:r>
              <a:rPr lang="it-IT" sz="1600" dirty="0"/>
              <a:t>deriverebbe dall'arabo </a:t>
            </a:r>
            <a:r>
              <a:rPr lang="it-IT" sz="1600" i="1" dirty="0" err="1">
                <a:solidFill>
                  <a:srgbClr val="FF6600"/>
                </a:solidFill>
              </a:rPr>
              <a:t>zahr</a:t>
            </a:r>
            <a:r>
              <a:rPr lang="it-IT" sz="1600" i="1" dirty="0"/>
              <a:t>,</a:t>
            </a:r>
            <a:r>
              <a:rPr lang="it-IT" sz="1600" dirty="0"/>
              <a:t> che significa dado, e dalla stessa parola sarebbe derivato in italiano il </a:t>
            </a:r>
            <a:r>
              <a:rPr lang="it-IT" sz="1600" dirty="0" smtClean="0"/>
              <a:t>termine “gioco d'az</a:t>
            </a:r>
            <a:r>
              <a:rPr lang="it-IT" sz="1600" dirty="0" smtClean="0">
                <a:solidFill>
                  <a:srgbClr val="FF6600"/>
                </a:solidFill>
              </a:rPr>
              <a:t>zar</a:t>
            </a:r>
            <a:r>
              <a:rPr lang="it-IT" sz="1600" dirty="0" smtClean="0"/>
              <a:t>do”.</a:t>
            </a:r>
            <a:endParaRPr lang="it-IT" sz="1600" dirty="0"/>
          </a:p>
          <a:p>
            <a:pPr algn="just"/>
            <a:r>
              <a:rPr lang="it-IT" sz="1600" dirty="0" smtClean="0"/>
              <a:t>I </a:t>
            </a:r>
            <a:r>
              <a:rPr lang="it-IT" sz="1600" dirty="0"/>
              <a:t>giocatori dovevano lanciare a turno 3 dadi a 6 facce, e prima che i dadi rivelassero ciascuno un numero, </a:t>
            </a:r>
            <a:r>
              <a:rPr lang="it-IT" sz="1600" dirty="0" smtClean="0"/>
              <a:t>ogni </a:t>
            </a:r>
            <a:r>
              <a:rPr lang="it-IT" sz="1600" dirty="0"/>
              <a:t>giocatore doveva pronunciare a voce alta il numero che secondo lui sarebbe risultato come somma  dei 3 numeri rivelati dai dadi</a:t>
            </a:r>
            <a:r>
              <a:rPr lang="it-IT" sz="1600" dirty="0" smtClean="0"/>
              <a:t>.</a:t>
            </a:r>
          </a:p>
          <a:p>
            <a:pPr algn="just"/>
            <a:r>
              <a:rPr lang="it-IT" sz="1600" dirty="0"/>
              <a:t>Dante sta in effetti parlando di un calcolo delle probabilità </a:t>
            </a:r>
            <a:r>
              <a:rPr lang="it-IT" sz="1600" dirty="0" smtClean="0"/>
              <a:t> piuttosto </a:t>
            </a:r>
            <a:r>
              <a:rPr lang="it-IT" sz="1600" dirty="0"/>
              <a:t>banale per i tempi odierni, ma tutt'altro che scontato per </a:t>
            </a:r>
            <a:r>
              <a:rPr lang="it-IT" sz="1600" dirty="0" smtClean="0"/>
              <a:t>l'epoca.</a:t>
            </a:r>
          </a:p>
          <a:p>
            <a:pPr algn="just"/>
            <a:r>
              <a:rPr lang="it-IT" sz="1600" dirty="0"/>
              <a:t>La somma più alta su cui si può puntare è il 18, mentre la più bassa è il 3, come </a:t>
            </a:r>
            <a:r>
              <a:rPr lang="it-IT" sz="1600" dirty="0" smtClean="0"/>
              <a:t> </a:t>
            </a:r>
            <a:r>
              <a:rPr lang="it-IT" sz="1600" dirty="0"/>
              <a:t>già detto. </a:t>
            </a:r>
            <a:r>
              <a:rPr lang="it-IT" sz="1600" dirty="0">
                <a:solidFill>
                  <a:srgbClr val="00B0F0"/>
                </a:solidFill>
              </a:rPr>
              <a:t>Ma quant'è la probabilità che escano queste due somme? </a:t>
            </a:r>
            <a:r>
              <a:rPr lang="it-IT" sz="1600" dirty="0"/>
              <a:t>L'unica combinazione possibile che possa dare 3 è 1 + 1 + 1, e siccome ciascuno di questi tre numeri ha probabilità 1/6 di </a:t>
            </a:r>
            <a:r>
              <a:rPr lang="it-IT" sz="1600" dirty="0" smtClean="0"/>
              <a:t>uscire</a:t>
            </a:r>
            <a:r>
              <a:rPr lang="it-IT" sz="1600" dirty="0"/>
              <a:t>, secondo la regola della probabilità che si verifichino contemporaneamente 2 o più eventi tra loro indipendenti, che prevede di moltiplicare le singole probabilità tra loro, si avrà 1/6 * 1/6 * 1/6 = </a:t>
            </a:r>
            <a:r>
              <a:rPr lang="it-IT" sz="1600" dirty="0" smtClean="0"/>
              <a:t>1/216.  </a:t>
            </a:r>
            <a:endParaRPr lang="it-IT" sz="1600" dirty="0" smtClean="0"/>
          </a:p>
          <a:p>
            <a:pPr algn="just">
              <a:buNone/>
            </a:pPr>
            <a:r>
              <a:rPr lang="it-IT" sz="1600" dirty="0" smtClean="0">
                <a:solidFill>
                  <a:srgbClr val="00B0F0"/>
                </a:solidFill>
              </a:rPr>
              <a:t> </a:t>
            </a:r>
            <a:r>
              <a:rPr lang="it-IT" sz="1600" dirty="0" smtClean="0">
                <a:solidFill>
                  <a:srgbClr val="00B0F0"/>
                </a:solidFill>
              </a:rPr>
              <a:t>     </a:t>
            </a:r>
            <a:r>
              <a:rPr lang="it-IT" sz="1600" dirty="0" smtClean="0">
                <a:solidFill>
                  <a:srgbClr val="00B0F0"/>
                </a:solidFill>
              </a:rPr>
              <a:t>Analogo </a:t>
            </a:r>
            <a:r>
              <a:rPr lang="it-IT" sz="1600" dirty="0">
                <a:solidFill>
                  <a:srgbClr val="00B0F0"/>
                </a:solidFill>
              </a:rPr>
              <a:t>discorso si può fare per il </a:t>
            </a:r>
            <a:r>
              <a:rPr lang="it-IT" sz="1600" dirty="0" smtClean="0">
                <a:solidFill>
                  <a:srgbClr val="00B0F0"/>
                </a:solidFill>
              </a:rPr>
              <a:t>18.</a:t>
            </a:r>
            <a:endParaRPr lang="it-IT" sz="1600" dirty="0" smtClean="0">
              <a:solidFill>
                <a:srgbClr val="00B0F0"/>
              </a:solidFill>
            </a:endParaRPr>
          </a:p>
          <a:p>
            <a:pPr algn="just">
              <a:buNone/>
            </a:pPr>
            <a:r>
              <a:rPr lang="it-IT" sz="1600" dirty="0" smtClean="0">
                <a:solidFill>
                  <a:srgbClr val="00B0F0"/>
                </a:solidFill>
              </a:rPr>
              <a:t> </a:t>
            </a:r>
            <a:r>
              <a:rPr lang="it-IT" sz="1600" dirty="0" smtClean="0">
                <a:solidFill>
                  <a:srgbClr val="00B0F0"/>
                </a:solidFill>
              </a:rPr>
              <a:t>     </a:t>
            </a:r>
            <a:r>
              <a:rPr lang="it-IT" sz="1600" dirty="0" smtClean="0"/>
              <a:t>A </a:t>
            </a:r>
            <a:r>
              <a:rPr lang="it-IT" sz="1600" dirty="0"/>
              <a:t>causa della probabilità così bassa di ottenere queste due somme, </a:t>
            </a:r>
            <a:r>
              <a:rPr lang="it-IT" sz="1600" dirty="0">
                <a:solidFill>
                  <a:srgbClr val="FF6600"/>
                </a:solidFill>
              </a:rPr>
              <a:t>il 3 e il 18 </a:t>
            </a:r>
            <a:r>
              <a:rPr lang="it-IT" sz="1600" dirty="0"/>
              <a:t>erano considerati </a:t>
            </a:r>
            <a:r>
              <a:rPr lang="it-IT" sz="1600" dirty="0">
                <a:solidFill>
                  <a:srgbClr val="FF6600"/>
                </a:solidFill>
              </a:rPr>
              <a:t>valori </a:t>
            </a:r>
            <a:r>
              <a:rPr lang="it-IT" sz="1600" dirty="0" smtClean="0">
                <a:solidFill>
                  <a:srgbClr val="FF6600"/>
                </a:solidFill>
              </a:rPr>
              <a:t>nulli </a:t>
            </a:r>
            <a:r>
              <a:rPr lang="it-IT" sz="1600" dirty="0" smtClean="0"/>
              <a:t>e </a:t>
            </a:r>
            <a:r>
              <a:rPr lang="it-IT" sz="1600" dirty="0"/>
              <a:t>venivano chiamati </a:t>
            </a:r>
            <a:r>
              <a:rPr lang="it-IT" sz="1600" i="1" dirty="0" err="1">
                <a:solidFill>
                  <a:srgbClr val="FF6600"/>
                </a:solidFill>
              </a:rPr>
              <a:t>azari</a:t>
            </a:r>
            <a:r>
              <a:rPr lang="it-IT" sz="1600" dirty="0">
                <a:solidFill>
                  <a:srgbClr val="FF6600"/>
                </a:solidFill>
              </a:rPr>
              <a:t>.</a:t>
            </a:r>
            <a:endParaRPr lang="it-IT" sz="1600" dirty="0" smtClean="0">
              <a:solidFill>
                <a:srgbClr val="FF6600"/>
              </a:solidFill>
            </a:endParaRPr>
          </a:p>
          <a:p>
            <a:endParaRPr lang="it-IT" sz="1800" dirty="0"/>
          </a:p>
        </p:txBody>
      </p:sp>
    </p:spTree>
    <p:extLst>
      <p:ext uri="{BB962C8B-B14F-4D97-AF65-F5344CB8AC3E}">
        <p14:creationId xmlns="" xmlns:p14="http://schemas.microsoft.com/office/powerpoint/2010/main" val="19753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205</TotalTime>
  <Words>1444</Words>
  <Application>Microsoft Office PowerPoint</Application>
  <PresentationFormat>Presentazione su schermo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Decatur</vt:lpstr>
      <vt:lpstr>Dante e la Matematica</vt:lpstr>
      <vt:lpstr>Dante e la cultura medievale</vt:lpstr>
      <vt:lpstr>L’infinito</vt:lpstr>
      <vt:lpstr>L’infinito di Dante</vt:lpstr>
      <vt:lpstr>L’infinito matematico di Dante</vt:lpstr>
      <vt:lpstr>L’infinito matematico di Dante</vt:lpstr>
      <vt:lpstr>Il gioco della zara</vt:lpstr>
      <vt:lpstr>Diapositiva 8</vt:lpstr>
      <vt:lpstr>Diapositiva 9</vt:lpstr>
      <vt:lpstr>Diapositiva 10</vt:lpstr>
      <vt:lpstr>Fonti:</vt:lpstr>
      <vt:lpstr>Realizzata da: Silvia Castagna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Dante e la Matematica</dc:title>
  <dc:creator>silvia</dc:creator>
  <cp:lastModifiedBy>Magda</cp:lastModifiedBy>
  <cp:revision>46</cp:revision>
  <dcterms:created xsi:type="dcterms:W3CDTF">2014-01-03T14:50:26Z</dcterms:created>
  <dcterms:modified xsi:type="dcterms:W3CDTF">2014-03-11T14:35:57Z</dcterms:modified>
</cp:coreProperties>
</file>