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70" r:id="rId3"/>
    <p:sldId id="269" r:id="rId4"/>
    <p:sldId id="268" r:id="rId5"/>
    <p:sldId id="258" r:id="rId6"/>
    <p:sldId id="262" r:id="rId7"/>
    <p:sldId id="261" r:id="rId8"/>
    <p:sldId id="260" r:id="rId9"/>
    <p:sldId id="267" r:id="rId10"/>
    <p:sldId id="273" r:id="rId11"/>
    <p:sldId id="272" r:id="rId12"/>
    <p:sldId id="271" r:id="rId13"/>
    <p:sldId id="274" r:id="rId14"/>
    <p:sldId id="277" r:id="rId15"/>
    <p:sldId id="276" r:id="rId16"/>
    <p:sldId id="280" r:id="rId17"/>
    <p:sldId id="279" r:id="rId18"/>
    <p:sldId id="282" r:id="rId19"/>
    <p:sldId id="281" r:id="rId20"/>
    <p:sldId id="283" r:id="rId21"/>
    <p:sldId id="284" r:id="rId22"/>
    <p:sldId id="259" r:id="rId2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p:scale>
          <a:sx n="60" d="100"/>
          <a:sy n="60" d="100"/>
        </p:scale>
        <p:origin x="-1266" y="-3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1D47D1F5-71C4-41BD-8040-F80306FCCF18}" type="datetimeFigureOut">
              <a:rPr lang="it-IT" smtClean="0"/>
              <a:pPr/>
              <a:t>11/03/2014</a:t>
            </a:fld>
            <a:endParaRPr lang="it-IT" dirty="0"/>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dirty="0"/>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46769A24-AC17-4F60-9A6D-5CB0150A357D}" type="slidenum">
              <a:rPr lang="it-IT" smtClean="0"/>
              <a:pPr/>
              <a:t>‹N›</a:t>
            </a:fld>
            <a:endParaRPr lang="it-IT"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1D47D1F5-71C4-41BD-8040-F80306FCCF18}" type="datetimeFigureOut">
              <a:rPr lang="it-IT" smtClean="0"/>
              <a:pPr/>
              <a:t>11/03/2014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46769A24-AC17-4F60-9A6D-5CB0150A357D}"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1D47D1F5-71C4-41BD-8040-F80306FCCF18}" type="datetimeFigureOut">
              <a:rPr lang="it-IT" smtClean="0"/>
              <a:pPr/>
              <a:t>11/03/2014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46769A24-AC17-4F60-9A6D-5CB0150A357D}" type="slidenum">
              <a:rPr lang="it-IT" smtClean="0"/>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1D47D1F5-71C4-41BD-8040-F80306FCCF18}" type="datetimeFigureOut">
              <a:rPr lang="it-IT" smtClean="0"/>
              <a:pPr/>
              <a:t>11/03/2014</a:t>
            </a:fld>
            <a:endParaRPr lang="it-IT" dirty="0"/>
          </a:p>
        </p:txBody>
      </p:sp>
      <p:sp>
        <p:nvSpPr>
          <p:cNvPr id="9" name="Segnaposto numero diapositiva 8"/>
          <p:cNvSpPr>
            <a:spLocks noGrp="1"/>
          </p:cNvSpPr>
          <p:nvPr>
            <p:ph type="sldNum" sz="quarter" idx="15"/>
          </p:nvPr>
        </p:nvSpPr>
        <p:spPr/>
        <p:txBody>
          <a:bodyPr rtlCol="0"/>
          <a:lstStyle/>
          <a:p>
            <a:fld id="{46769A24-AC17-4F60-9A6D-5CB0150A357D}" type="slidenum">
              <a:rPr lang="it-IT" smtClean="0"/>
              <a:pPr/>
              <a:t>‹N›</a:t>
            </a:fld>
            <a:endParaRPr lang="it-IT" dirty="0"/>
          </a:p>
        </p:txBody>
      </p:sp>
      <p:sp>
        <p:nvSpPr>
          <p:cNvPr id="10" name="Segnaposto piè di pagina 9"/>
          <p:cNvSpPr>
            <a:spLocks noGrp="1"/>
          </p:cNvSpPr>
          <p:nvPr>
            <p:ph type="ftr" sz="quarter" idx="16"/>
          </p:nvPr>
        </p:nvSpPr>
        <p:spPr/>
        <p:txBody>
          <a:bodyPr rtlCol="0"/>
          <a:lstStyle/>
          <a:p>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1D47D1F5-71C4-41BD-8040-F80306FCCF18}" type="datetimeFigureOut">
              <a:rPr lang="it-IT" smtClean="0"/>
              <a:pPr/>
              <a:t>11/03/2014</a:t>
            </a:fld>
            <a:endParaRPr lang="it-IT" dirty="0"/>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dirty="0"/>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egnaposto numero diapositiva 5"/>
          <p:cNvSpPr>
            <a:spLocks noGrp="1"/>
          </p:cNvSpPr>
          <p:nvPr>
            <p:ph type="sldNum" sz="quarter" idx="12"/>
          </p:nvPr>
        </p:nvSpPr>
        <p:spPr bwMode="auto">
          <a:xfrm>
            <a:off x="1340616" y="4928702"/>
            <a:ext cx="609600" cy="517524"/>
          </a:xfrm>
        </p:spPr>
        <p:txBody>
          <a:bodyPr/>
          <a:lstStyle/>
          <a:p>
            <a:fld id="{46769A24-AC17-4F60-9A6D-5CB0150A357D}" type="slidenum">
              <a:rPr lang="it-IT" smtClean="0"/>
              <a:pPr/>
              <a:t>‹N›</a:t>
            </a:fld>
            <a:endParaRPr lang="it-IT"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1D47D1F5-71C4-41BD-8040-F80306FCCF18}" type="datetimeFigureOut">
              <a:rPr lang="it-IT" smtClean="0"/>
              <a:pPr/>
              <a:t>11/03/2014</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46769A24-AC17-4F60-9A6D-5CB0150A357D}" type="slidenum">
              <a:rPr lang="it-IT" smtClean="0"/>
              <a:pPr/>
              <a:t>‹N›</a:t>
            </a:fld>
            <a:endParaRPr lang="it-IT" dirty="0"/>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1D47D1F5-71C4-41BD-8040-F80306FCCF18}" type="datetimeFigureOut">
              <a:rPr lang="it-IT" smtClean="0"/>
              <a:pPr/>
              <a:t>11/03/2014</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46769A24-AC17-4F60-9A6D-5CB0150A357D}" type="slidenum">
              <a:rPr lang="it-IT" smtClean="0"/>
              <a:pPr/>
              <a:t>‹N›</a:t>
            </a:fld>
            <a:endParaRPr lang="it-IT" dirty="0"/>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1D47D1F5-71C4-41BD-8040-F80306FCCF18}" type="datetimeFigureOut">
              <a:rPr lang="it-IT" smtClean="0"/>
              <a:pPr/>
              <a:t>11/03/2014</a:t>
            </a:fld>
            <a:endParaRPr lang="it-IT" dirty="0"/>
          </a:p>
        </p:txBody>
      </p:sp>
      <p:sp>
        <p:nvSpPr>
          <p:cNvPr id="7" name="Segnaposto numero diapositiva 6"/>
          <p:cNvSpPr>
            <a:spLocks noGrp="1"/>
          </p:cNvSpPr>
          <p:nvPr>
            <p:ph type="sldNum" sz="quarter" idx="11"/>
          </p:nvPr>
        </p:nvSpPr>
        <p:spPr/>
        <p:txBody>
          <a:bodyPr rtlCol="0"/>
          <a:lstStyle/>
          <a:p>
            <a:fld id="{46769A24-AC17-4F60-9A6D-5CB0150A357D}" type="slidenum">
              <a:rPr lang="it-IT" smtClean="0"/>
              <a:pPr/>
              <a:t>‹N›</a:t>
            </a:fld>
            <a:endParaRPr lang="it-IT" dirty="0"/>
          </a:p>
        </p:txBody>
      </p:sp>
      <p:sp>
        <p:nvSpPr>
          <p:cNvPr id="8" name="Segnaposto piè di pagina 7"/>
          <p:cNvSpPr>
            <a:spLocks noGrp="1"/>
          </p:cNvSpPr>
          <p:nvPr>
            <p:ph type="ftr" sz="quarter" idx="12"/>
          </p:nvPr>
        </p:nvSpPr>
        <p:spPr/>
        <p:txBody>
          <a:bodyPr rtlCol="0"/>
          <a:lstStyle/>
          <a:p>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D47D1F5-71C4-41BD-8040-F80306FCCF18}" type="datetimeFigureOut">
              <a:rPr lang="it-IT" smtClean="0"/>
              <a:pPr/>
              <a:t>11/03/2014</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46769A24-AC17-4F60-9A6D-5CB0150A357D}"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1D47D1F5-71C4-41BD-8040-F80306FCCF18}" type="datetimeFigureOut">
              <a:rPr lang="it-IT" smtClean="0"/>
              <a:pPr/>
              <a:t>11/03/2014</a:t>
            </a:fld>
            <a:endParaRPr lang="it-IT" dirty="0"/>
          </a:p>
        </p:txBody>
      </p:sp>
      <p:sp>
        <p:nvSpPr>
          <p:cNvPr id="22" name="Segnaposto numero diapositiva 21"/>
          <p:cNvSpPr>
            <a:spLocks noGrp="1"/>
          </p:cNvSpPr>
          <p:nvPr>
            <p:ph type="sldNum" sz="quarter" idx="15"/>
          </p:nvPr>
        </p:nvSpPr>
        <p:spPr/>
        <p:txBody>
          <a:bodyPr rtlCol="0"/>
          <a:lstStyle/>
          <a:p>
            <a:fld id="{46769A24-AC17-4F60-9A6D-5CB0150A357D}" type="slidenum">
              <a:rPr lang="it-IT" smtClean="0"/>
              <a:pPr/>
              <a:t>‹N›</a:t>
            </a:fld>
            <a:endParaRPr lang="it-IT" dirty="0"/>
          </a:p>
        </p:txBody>
      </p:sp>
      <p:sp>
        <p:nvSpPr>
          <p:cNvPr id="23" name="Segnaposto piè di pagina 22"/>
          <p:cNvSpPr>
            <a:spLocks noGrp="1"/>
          </p:cNvSpPr>
          <p:nvPr>
            <p:ph type="ftr" sz="quarter" idx="16"/>
          </p:nvPr>
        </p:nvSpPr>
        <p:spPr/>
        <p:txBody>
          <a:bodyPr rtlCol="0"/>
          <a:lstStyle/>
          <a:p>
            <a:endParaRPr lang="it-IT"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dirty="0"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1D47D1F5-71C4-41BD-8040-F80306FCCF18}" type="datetimeFigureOut">
              <a:rPr lang="it-IT" smtClean="0"/>
              <a:pPr/>
              <a:t>11/03/2014</a:t>
            </a:fld>
            <a:endParaRPr lang="it-IT" dirty="0"/>
          </a:p>
        </p:txBody>
      </p:sp>
      <p:sp>
        <p:nvSpPr>
          <p:cNvPr id="18" name="Segnaposto numero diapositiva 17"/>
          <p:cNvSpPr>
            <a:spLocks noGrp="1"/>
          </p:cNvSpPr>
          <p:nvPr>
            <p:ph type="sldNum" sz="quarter" idx="11"/>
          </p:nvPr>
        </p:nvSpPr>
        <p:spPr/>
        <p:txBody>
          <a:bodyPr rtlCol="0"/>
          <a:lstStyle/>
          <a:p>
            <a:fld id="{46769A24-AC17-4F60-9A6D-5CB0150A357D}" type="slidenum">
              <a:rPr lang="it-IT" smtClean="0"/>
              <a:pPr/>
              <a:t>‹N›</a:t>
            </a:fld>
            <a:endParaRPr lang="it-IT" dirty="0"/>
          </a:p>
        </p:txBody>
      </p:sp>
      <p:sp>
        <p:nvSpPr>
          <p:cNvPr id="21" name="Segnaposto piè di pagina 20"/>
          <p:cNvSpPr>
            <a:spLocks noGrp="1"/>
          </p:cNvSpPr>
          <p:nvPr>
            <p:ph type="ftr" sz="quarter" idx="12"/>
          </p:nvPr>
        </p:nvSpPr>
        <p:spPr/>
        <p:txBody>
          <a:bodyPr rtlCol="0"/>
          <a:lstStyle/>
          <a:p>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47D1F5-71C4-41BD-8040-F80306FCCF18}" type="datetimeFigureOut">
              <a:rPr lang="it-IT" smtClean="0"/>
              <a:pPr/>
              <a:t>11/03/2014</a:t>
            </a:fld>
            <a:endParaRPr lang="it-IT" dirty="0"/>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dirty="0"/>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6769A24-AC17-4F60-9A6D-5CB0150A357D}" type="slidenum">
              <a:rPr lang="it-IT" smtClean="0"/>
              <a:pPr/>
              <a:t>‹N›</a:t>
            </a:fld>
            <a:endParaRPr lang="it-IT" dirty="0"/>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9"/>
          <p:cNvSpPr>
            <a:spLocks noGrp="1"/>
          </p:cNvSpPr>
          <p:nvPr>
            <p:ph type="ctrTitle"/>
          </p:nvPr>
        </p:nvSpPr>
        <p:spPr>
          <a:xfrm>
            <a:off x="2339752" y="2708920"/>
            <a:ext cx="6172200" cy="1894362"/>
          </a:xfrm>
        </p:spPr>
        <p:txBody>
          <a:bodyPr/>
          <a:lstStyle/>
          <a:p>
            <a:pPr algn="ctr"/>
            <a:r>
              <a:rPr lang="it-IT" i="1" dirty="0" smtClean="0"/>
              <a:t>più che ’l doppiar de li</a:t>
            </a:r>
            <a:br>
              <a:rPr lang="it-IT" i="1" dirty="0" smtClean="0"/>
            </a:br>
            <a:r>
              <a:rPr lang="it-IT" i="1" dirty="0" smtClean="0"/>
              <a:t>scacchi s’inmilla</a:t>
            </a:r>
            <a:endParaRPr lang="it-IT" dirty="0"/>
          </a:p>
        </p:txBody>
      </p:sp>
      <p:sp>
        <p:nvSpPr>
          <p:cNvPr id="11" name="Sottotitolo 10"/>
          <p:cNvSpPr>
            <a:spLocks noGrp="1"/>
          </p:cNvSpPr>
          <p:nvPr>
            <p:ph type="subTitle" idx="1"/>
          </p:nvPr>
        </p:nvSpPr>
        <p:spPr>
          <a:xfrm>
            <a:off x="2267744" y="4653136"/>
            <a:ext cx="6172200" cy="1872208"/>
          </a:xfrm>
        </p:spPr>
        <p:txBody>
          <a:bodyPr/>
          <a:lstStyle/>
          <a:p>
            <a:pPr algn="ctr"/>
            <a:r>
              <a:rPr lang="it-IT" dirty="0" smtClean="0"/>
              <a:t>L’ “infinito” nella </a:t>
            </a:r>
            <a:r>
              <a:rPr lang="it-IT" i="1" dirty="0" smtClean="0"/>
              <a:t>Divina Commedia </a:t>
            </a:r>
          </a:p>
          <a:p>
            <a:pPr algn="ctr"/>
            <a:r>
              <a:rPr lang="it-IT" dirty="0" smtClean="0"/>
              <a:t>tra poesia e algebra</a:t>
            </a:r>
          </a:p>
          <a:p>
            <a:endParaRPr lang="it-IT" dirty="0" smtClean="0"/>
          </a:p>
          <a:p>
            <a:pPr algn="ctr"/>
            <a:r>
              <a:rPr lang="it-IT" b="0" dirty="0" smtClean="0"/>
              <a:t>Zarantonello Francesca </a:t>
            </a:r>
          </a:p>
          <a:p>
            <a:endParaRPr lang="it-IT" dirty="0" smtClean="0"/>
          </a:p>
          <a:p>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Progressione geometrica</a:t>
            </a:r>
            <a:endParaRPr lang="it-IT" dirty="0"/>
          </a:p>
        </p:txBody>
      </p:sp>
      <p:sp>
        <p:nvSpPr>
          <p:cNvPr id="3" name="Segnaposto contenuto 2"/>
          <p:cNvSpPr>
            <a:spLocks noGrp="1"/>
          </p:cNvSpPr>
          <p:nvPr>
            <p:ph sz="quarter" idx="1"/>
          </p:nvPr>
        </p:nvSpPr>
        <p:spPr>
          <a:xfrm>
            <a:off x="457200" y="1600200"/>
            <a:ext cx="7467600" cy="4565104"/>
          </a:xfrm>
        </p:spPr>
        <p:txBody>
          <a:bodyPr>
            <a:normAutofit/>
          </a:bodyPr>
          <a:lstStyle/>
          <a:p>
            <a:pPr>
              <a:buNone/>
            </a:pPr>
            <a:r>
              <a:rPr lang="it-IT" sz="2000" dirty="0" smtClean="0"/>
              <a:t>    Si dice </a:t>
            </a:r>
            <a:r>
              <a:rPr lang="it-IT" sz="2000" b="1" dirty="0" smtClean="0"/>
              <a:t>progressione geometrica </a:t>
            </a:r>
            <a:r>
              <a:rPr lang="it-IT" sz="2000" dirty="0" smtClean="0"/>
              <a:t>una successione di numeri tale che il rapporto tra un termine della successione e il precedente sia costante. </a:t>
            </a:r>
          </a:p>
          <a:p>
            <a:pPr>
              <a:buNone/>
            </a:pPr>
            <a:r>
              <a:rPr lang="it-IT" sz="2000" dirty="0" smtClean="0"/>
              <a:t>              </a:t>
            </a:r>
          </a:p>
          <a:p>
            <a:pPr>
              <a:buNone/>
            </a:pPr>
            <a:r>
              <a:rPr lang="it-IT" sz="2000" dirty="0" smtClean="0"/>
              <a:t>    Ad esempio { 3, 6, 12, 24, 48, 96, 192, 384, 768, 1536, 3072, 6144... }, perché:                   </a:t>
            </a:r>
          </a:p>
          <a:p>
            <a:pPr>
              <a:buNone/>
            </a:pPr>
            <a:r>
              <a:rPr lang="it-IT" sz="2000" dirty="0" smtClean="0"/>
              <a:t>-   6 diviso 3 = 2</a:t>
            </a:r>
          </a:p>
          <a:p>
            <a:pPr>
              <a:buNone/>
            </a:pPr>
            <a:r>
              <a:rPr lang="it-IT" sz="2000" dirty="0" smtClean="0"/>
              <a:t>-   12 diviso 6 = 2</a:t>
            </a:r>
          </a:p>
          <a:p>
            <a:pPr>
              <a:buNone/>
            </a:pPr>
            <a:r>
              <a:rPr lang="it-IT" sz="2000" dirty="0" smtClean="0"/>
              <a:t>-   24 diviso 12 = 2</a:t>
            </a:r>
          </a:p>
          <a:p>
            <a:pPr>
              <a:buNone/>
            </a:pPr>
            <a:endParaRPr lang="it-IT" sz="2000" dirty="0" smtClean="0"/>
          </a:p>
        </p:txBody>
      </p:sp>
      <p:pic>
        <p:nvPicPr>
          <p:cNvPr id="4" name="Immagine 3" descr="lezioni1.jpg"/>
          <p:cNvPicPr>
            <a:picLocks noChangeAspect="1"/>
          </p:cNvPicPr>
          <p:nvPr/>
        </p:nvPicPr>
        <p:blipFill>
          <a:blip r:embed="rId2" cstate="print"/>
          <a:stretch>
            <a:fillRect/>
          </a:stretch>
        </p:blipFill>
        <p:spPr>
          <a:xfrm>
            <a:off x="5292080" y="3753067"/>
            <a:ext cx="3456384" cy="3104933"/>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Progressione geometrica</a:t>
            </a:r>
            <a:endParaRPr lang="it-IT" dirty="0"/>
          </a:p>
        </p:txBody>
      </p:sp>
      <p:sp>
        <p:nvSpPr>
          <p:cNvPr id="3" name="Segnaposto contenuto 2"/>
          <p:cNvSpPr>
            <a:spLocks noGrp="1"/>
          </p:cNvSpPr>
          <p:nvPr>
            <p:ph sz="quarter" idx="1"/>
          </p:nvPr>
        </p:nvSpPr>
        <p:spPr/>
        <p:txBody>
          <a:bodyPr/>
          <a:lstStyle/>
          <a:p>
            <a:pPr algn="just">
              <a:buNone/>
            </a:pPr>
            <a:r>
              <a:rPr lang="it-IT" sz="2000" dirty="0" smtClean="0"/>
              <a:t>    Questa costante si chiama </a:t>
            </a:r>
            <a:r>
              <a:rPr lang="it-IT" sz="2000" b="1" dirty="0" smtClean="0"/>
              <a:t>ragione</a:t>
            </a:r>
            <a:r>
              <a:rPr lang="it-IT" sz="2000" dirty="0" smtClean="0"/>
              <a:t> della progressione stessa: </a:t>
            </a:r>
          </a:p>
          <a:p>
            <a:pPr algn="just">
              <a:buNone/>
            </a:pPr>
            <a:r>
              <a:rPr lang="it-IT" sz="2000" dirty="0" smtClean="0"/>
              <a:t>-  se la ragione è </a:t>
            </a:r>
            <a:r>
              <a:rPr lang="it-IT" sz="2000" b="1" dirty="0" smtClean="0"/>
              <a:t>positiva</a:t>
            </a:r>
            <a:r>
              <a:rPr lang="it-IT" sz="2000" dirty="0" smtClean="0"/>
              <a:t> e maggiore di 1, la successione è crescente (</a:t>
            </a:r>
            <a:r>
              <a:rPr lang="it-IT" sz="2000" i="1" dirty="0" smtClean="0"/>
              <a:t>ragione 2 = 3, 6, 12, 24, 48</a:t>
            </a:r>
            <a:r>
              <a:rPr lang="it-IT" sz="2000" dirty="0" smtClean="0"/>
              <a:t>);</a:t>
            </a:r>
          </a:p>
          <a:p>
            <a:pPr algn="just">
              <a:buNone/>
            </a:pPr>
            <a:r>
              <a:rPr lang="it-IT" sz="2000" dirty="0" smtClean="0"/>
              <a:t>- se la ragione è </a:t>
            </a:r>
            <a:r>
              <a:rPr lang="it-IT" sz="2000" b="1" dirty="0" smtClean="0"/>
              <a:t>compresa tra zero e 1 </a:t>
            </a:r>
            <a:r>
              <a:rPr lang="it-IT" sz="2000" dirty="0" smtClean="0"/>
              <a:t>(1 escluso), la successione è decrescente (</a:t>
            </a:r>
            <a:r>
              <a:rPr lang="it-IT" sz="2000" i="1" dirty="0" smtClean="0"/>
              <a:t>ragione 0,5 = 16, 8, 4, 2, 1</a:t>
            </a:r>
            <a:r>
              <a:rPr lang="it-IT" sz="2000" dirty="0" smtClean="0"/>
              <a:t>); </a:t>
            </a:r>
          </a:p>
          <a:p>
            <a:pPr algn="just">
              <a:buNone/>
            </a:pPr>
            <a:r>
              <a:rPr lang="it-IT" sz="2000" dirty="0" smtClean="0"/>
              <a:t>-  se la ragione è </a:t>
            </a:r>
            <a:r>
              <a:rPr lang="it-IT" sz="2000" b="1" dirty="0" smtClean="0"/>
              <a:t>uguale a 1</a:t>
            </a:r>
            <a:r>
              <a:rPr lang="it-IT" sz="2000" dirty="0" smtClean="0"/>
              <a:t> la successione é costante (tutti i suoi termini sono uguali; </a:t>
            </a:r>
            <a:r>
              <a:rPr lang="it-IT" sz="2000" i="1" dirty="0" smtClean="0"/>
              <a:t>ragione 1 = 3, 3, 3, 3, 3</a:t>
            </a:r>
            <a:r>
              <a:rPr lang="it-IT" sz="2000" dirty="0" smtClean="0"/>
              <a:t>); </a:t>
            </a:r>
          </a:p>
          <a:p>
            <a:pPr algn="just">
              <a:buNone/>
            </a:pPr>
            <a:r>
              <a:rPr lang="it-IT" sz="2000" dirty="0" smtClean="0"/>
              <a:t>-  se la ragione è </a:t>
            </a:r>
            <a:r>
              <a:rPr lang="it-IT" sz="2000" b="1" dirty="0" smtClean="0"/>
              <a:t>negativa</a:t>
            </a:r>
            <a:r>
              <a:rPr lang="it-IT" sz="2000" dirty="0" smtClean="0"/>
              <a:t> la successione é oscillante (i suoi termini sono alternativamente positivi e negativi; </a:t>
            </a:r>
            <a:r>
              <a:rPr lang="it-IT" sz="2000" i="1" dirty="0" smtClean="0"/>
              <a:t>ragione     -2 = 3, -6, 12, -24, 48</a:t>
            </a:r>
            <a:r>
              <a:rPr lang="it-IT" sz="2000" dirty="0" smtClean="0"/>
              <a:t>).</a:t>
            </a:r>
          </a:p>
          <a:p>
            <a:pPr>
              <a:buNone/>
            </a:pPr>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Progressione geometrica</a:t>
            </a:r>
            <a:endParaRPr lang="it-IT" dirty="0"/>
          </a:p>
        </p:txBody>
      </p:sp>
      <p:sp>
        <p:nvSpPr>
          <p:cNvPr id="3" name="Segnaposto contenuto 2"/>
          <p:cNvSpPr>
            <a:spLocks noGrp="1"/>
          </p:cNvSpPr>
          <p:nvPr>
            <p:ph sz="quarter" idx="1"/>
          </p:nvPr>
        </p:nvSpPr>
        <p:spPr/>
        <p:txBody>
          <a:bodyPr/>
          <a:lstStyle/>
          <a:p>
            <a:pPr algn="just">
              <a:buNone/>
            </a:pPr>
            <a:r>
              <a:rPr lang="it-IT" sz="2000" dirty="0" smtClean="0"/>
              <a:t>    I termini successivi di una progressione si possono indicare con lettere minuscole con pedice:</a:t>
            </a:r>
          </a:p>
          <a:p>
            <a:pPr algn="just">
              <a:buNone/>
            </a:pPr>
            <a:r>
              <a:rPr lang="it-IT" sz="2000" dirty="0" smtClean="0"/>
              <a:t>   { a</a:t>
            </a:r>
            <a:r>
              <a:rPr lang="it-IT" sz="2000" baseline="-25000" dirty="0" smtClean="0"/>
              <a:t>1</a:t>
            </a:r>
            <a:r>
              <a:rPr lang="it-IT" sz="2000" dirty="0" smtClean="0"/>
              <a:t> , a</a:t>
            </a:r>
            <a:r>
              <a:rPr lang="it-IT" sz="2000" baseline="-25000" dirty="0" smtClean="0"/>
              <a:t>2</a:t>
            </a:r>
            <a:r>
              <a:rPr lang="it-IT" sz="2000" dirty="0" smtClean="0"/>
              <a:t> , a</a:t>
            </a:r>
            <a:r>
              <a:rPr lang="it-IT" sz="2000" baseline="-25000" dirty="0" smtClean="0"/>
              <a:t>3</a:t>
            </a:r>
            <a:r>
              <a:rPr lang="it-IT" sz="2000" dirty="0" smtClean="0"/>
              <a:t> , ..., a</a:t>
            </a:r>
            <a:r>
              <a:rPr lang="it-IT" sz="2000" baseline="-25000" dirty="0" smtClean="0"/>
              <a:t>n</a:t>
            </a:r>
            <a:r>
              <a:rPr lang="it-IT" sz="2000" dirty="0" smtClean="0"/>
              <a:t> , ... }.</a:t>
            </a:r>
          </a:p>
          <a:p>
            <a:pPr algn="just">
              <a:buNone/>
            </a:pPr>
            <a:r>
              <a:rPr lang="it-IT" sz="2000" dirty="0" smtClean="0"/>
              <a:t>    La ragione della progressione si indica con la lettera </a:t>
            </a:r>
            <a:r>
              <a:rPr lang="it-IT" sz="2000" i="1" dirty="0" smtClean="0"/>
              <a:t>q</a:t>
            </a:r>
            <a:r>
              <a:rPr lang="it-IT" sz="2000" dirty="0" smtClean="0"/>
              <a:t>. </a:t>
            </a:r>
          </a:p>
          <a:p>
            <a:pPr algn="just">
              <a:buNone/>
            </a:pPr>
            <a:endParaRPr lang="it-IT" sz="2000" dirty="0" smtClean="0"/>
          </a:p>
          <a:p>
            <a:pPr algn="just">
              <a:buNone/>
            </a:pPr>
            <a:r>
              <a:rPr lang="it-IT" sz="2000" dirty="0" smtClean="0"/>
              <a:t>    Simbolicamente, indicando con a</a:t>
            </a:r>
            <a:r>
              <a:rPr lang="it-IT" sz="2000" i="1" baseline="-25000" dirty="0" smtClean="0"/>
              <a:t>n</a:t>
            </a:r>
            <a:r>
              <a:rPr lang="it-IT" sz="2000" dirty="0" smtClean="0"/>
              <a:t> il termine </a:t>
            </a:r>
            <a:r>
              <a:rPr lang="it-IT" sz="2000" i="1" dirty="0" smtClean="0"/>
              <a:t>n</a:t>
            </a:r>
            <a:r>
              <a:rPr lang="it-IT" sz="2000" dirty="0" smtClean="0"/>
              <a:t>-simo della successione e con </a:t>
            </a:r>
            <a:r>
              <a:rPr lang="it-IT" sz="2000" i="1" dirty="0" smtClean="0"/>
              <a:t>q</a:t>
            </a:r>
            <a:r>
              <a:rPr lang="it-IT" sz="2000" dirty="0" smtClean="0"/>
              <a:t> la sua ragione, possiamo scrivere:</a:t>
            </a:r>
          </a:p>
          <a:p>
            <a:pPr algn="just">
              <a:buNone/>
            </a:pPr>
            <a:r>
              <a:rPr lang="it-IT" sz="2000" i="1" dirty="0" smtClean="0"/>
              <a:t>    a</a:t>
            </a:r>
            <a:r>
              <a:rPr lang="it-IT" sz="2000" i="1" baseline="-25000" dirty="0" smtClean="0"/>
              <a:t>2</a:t>
            </a:r>
            <a:r>
              <a:rPr lang="it-IT" sz="2000" i="1" dirty="0" smtClean="0"/>
              <a:t> = a</a:t>
            </a:r>
            <a:r>
              <a:rPr lang="it-IT" sz="2000" i="1" baseline="-25000" dirty="0" smtClean="0"/>
              <a:t>1</a:t>
            </a:r>
            <a:r>
              <a:rPr lang="it-IT" sz="2000" i="1" dirty="0" smtClean="0"/>
              <a:t>q</a:t>
            </a:r>
          </a:p>
          <a:p>
            <a:pPr algn="just">
              <a:buNone/>
            </a:pPr>
            <a:r>
              <a:rPr lang="it-IT" sz="2000" i="1" dirty="0" smtClean="0"/>
              <a:t>    a</a:t>
            </a:r>
            <a:r>
              <a:rPr lang="it-IT" sz="2000" i="1" baseline="-25000" dirty="0" smtClean="0"/>
              <a:t>3</a:t>
            </a:r>
            <a:r>
              <a:rPr lang="it-IT" sz="2000" i="1" dirty="0" smtClean="0"/>
              <a:t> = a</a:t>
            </a:r>
            <a:r>
              <a:rPr lang="it-IT" sz="2000" i="1" baseline="-25000" dirty="0" smtClean="0"/>
              <a:t>2</a:t>
            </a:r>
            <a:r>
              <a:rPr lang="it-IT" sz="2000" i="1" dirty="0" smtClean="0"/>
              <a:t>q = a</a:t>
            </a:r>
            <a:r>
              <a:rPr lang="it-IT" sz="2000" i="1" baseline="-25000" dirty="0" smtClean="0"/>
              <a:t>1</a:t>
            </a:r>
            <a:r>
              <a:rPr lang="it-IT" sz="2000" i="1" dirty="0" smtClean="0"/>
              <a:t>qq = a</a:t>
            </a:r>
            <a:r>
              <a:rPr lang="it-IT" sz="2000" i="1" baseline="-25000" dirty="0" smtClean="0"/>
              <a:t>1</a:t>
            </a:r>
            <a:r>
              <a:rPr lang="it-IT" sz="2000" i="1" dirty="0" smtClean="0"/>
              <a:t>q</a:t>
            </a:r>
            <a:r>
              <a:rPr lang="it-IT" sz="2000" i="1" baseline="30000" dirty="0" smtClean="0"/>
              <a:t>2</a:t>
            </a:r>
          </a:p>
          <a:p>
            <a:pPr algn="just">
              <a:buNone/>
            </a:pPr>
            <a:r>
              <a:rPr lang="it-IT" sz="2000" i="1" dirty="0" smtClean="0"/>
              <a:t>    a</a:t>
            </a:r>
            <a:r>
              <a:rPr lang="it-IT" sz="2000" i="1" baseline="-25000" dirty="0" smtClean="0"/>
              <a:t>4</a:t>
            </a:r>
            <a:r>
              <a:rPr lang="it-IT" sz="2000" i="1" dirty="0" smtClean="0"/>
              <a:t> = a</a:t>
            </a:r>
            <a:r>
              <a:rPr lang="it-IT" sz="2000" i="1" baseline="-25000" dirty="0" smtClean="0"/>
              <a:t>3</a:t>
            </a:r>
            <a:r>
              <a:rPr lang="it-IT" sz="2000" i="1" dirty="0" smtClean="0"/>
              <a:t>q = a</a:t>
            </a:r>
            <a:r>
              <a:rPr lang="it-IT" sz="2000" i="1" baseline="-25000" dirty="0" smtClean="0"/>
              <a:t>1</a:t>
            </a:r>
            <a:r>
              <a:rPr lang="it-IT" sz="2000" i="1" dirty="0" smtClean="0"/>
              <a:t>q</a:t>
            </a:r>
            <a:r>
              <a:rPr lang="it-IT" sz="2000" i="1" baseline="30000" dirty="0" smtClean="0"/>
              <a:t>2</a:t>
            </a:r>
            <a:r>
              <a:rPr lang="it-IT" sz="2000" i="1" dirty="0" smtClean="0"/>
              <a:t>q = a</a:t>
            </a:r>
            <a:r>
              <a:rPr lang="it-IT" sz="2000" i="1" baseline="-25000" dirty="0" smtClean="0"/>
              <a:t>1</a:t>
            </a:r>
            <a:r>
              <a:rPr lang="it-IT" sz="2000" i="1" dirty="0" smtClean="0"/>
              <a:t>q</a:t>
            </a:r>
            <a:r>
              <a:rPr lang="it-IT" sz="2000" i="1" baseline="30000" dirty="0" smtClean="0"/>
              <a:t>3</a:t>
            </a:r>
          </a:p>
          <a:p>
            <a:pPr algn="just">
              <a:buNone/>
            </a:pPr>
            <a:r>
              <a:rPr lang="it-IT" sz="2000" dirty="0" smtClean="0"/>
              <a:t>    ...</a:t>
            </a:r>
          </a:p>
          <a:p>
            <a:pPr algn="just">
              <a:buNone/>
            </a:pPr>
            <a:r>
              <a:rPr lang="it-IT" sz="2000" i="1" dirty="0" smtClean="0"/>
              <a:t>    a</a:t>
            </a:r>
            <a:r>
              <a:rPr lang="it-IT" sz="2000" i="1" baseline="-25000" dirty="0" smtClean="0"/>
              <a:t>n</a:t>
            </a:r>
            <a:r>
              <a:rPr lang="it-IT" sz="2000" i="1" dirty="0" smtClean="0"/>
              <a:t> = a</a:t>
            </a:r>
            <a:r>
              <a:rPr lang="it-IT" sz="2000" i="1" baseline="-25000" dirty="0" smtClean="0"/>
              <a:t>n-1</a:t>
            </a:r>
            <a:r>
              <a:rPr lang="it-IT" sz="2000" i="1" dirty="0" smtClean="0"/>
              <a:t>q = a</a:t>
            </a:r>
            <a:r>
              <a:rPr lang="it-IT" sz="2000" i="1" baseline="-25000" dirty="0" smtClean="0"/>
              <a:t>1</a:t>
            </a:r>
            <a:r>
              <a:rPr lang="it-IT" sz="2000" i="1" dirty="0" smtClean="0"/>
              <a:t>q</a:t>
            </a:r>
            <a:r>
              <a:rPr lang="it-IT" sz="2000" i="1" baseline="30000" dirty="0" smtClean="0"/>
              <a:t>n-2</a:t>
            </a:r>
            <a:r>
              <a:rPr lang="it-IT" sz="2000" i="1" dirty="0" smtClean="0"/>
              <a:t>q = a</a:t>
            </a:r>
            <a:r>
              <a:rPr lang="it-IT" sz="2000" i="1" baseline="-25000" dirty="0" smtClean="0"/>
              <a:t>1</a:t>
            </a:r>
            <a:r>
              <a:rPr lang="it-IT" sz="2000" i="1" dirty="0" smtClean="0"/>
              <a:t>q</a:t>
            </a:r>
            <a:r>
              <a:rPr lang="it-IT" sz="2000" i="1" baseline="30000" dirty="0" smtClean="0"/>
              <a:t>n-1</a:t>
            </a:r>
          </a:p>
          <a:p>
            <a:pPr>
              <a:buNone/>
            </a:pPr>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Progressione geometrica</a:t>
            </a:r>
            <a:endParaRPr lang="it-IT" dirty="0"/>
          </a:p>
        </p:txBody>
      </p:sp>
      <p:sp>
        <p:nvSpPr>
          <p:cNvPr id="3" name="Segnaposto contenuto 2"/>
          <p:cNvSpPr>
            <a:spLocks noGrp="1"/>
          </p:cNvSpPr>
          <p:nvPr>
            <p:ph sz="quarter" idx="1"/>
          </p:nvPr>
        </p:nvSpPr>
        <p:spPr/>
        <p:txBody>
          <a:bodyPr>
            <a:normAutofit/>
          </a:bodyPr>
          <a:lstStyle/>
          <a:p>
            <a:pPr algn="just">
              <a:buNone/>
            </a:pPr>
            <a:r>
              <a:rPr lang="it-IT" sz="2000" dirty="0" smtClean="0"/>
              <a:t>    Dove l’ultima espressione:</a:t>
            </a:r>
          </a:p>
          <a:p>
            <a:pPr algn="just">
              <a:buNone/>
            </a:pPr>
            <a:r>
              <a:rPr lang="it-IT" sz="2000" dirty="0" smtClean="0"/>
              <a:t>    </a:t>
            </a:r>
          </a:p>
          <a:p>
            <a:pPr algn="just">
              <a:buNone/>
            </a:pPr>
            <a:r>
              <a:rPr lang="it-IT" sz="2000" dirty="0" smtClean="0"/>
              <a:t>    </a:t>
            </a:r>
          </a:p>
          <a:p>
            <a:pPr algn="just">
              <a:buNone/>
            </a:pPr>
            <a:r>
              <a:rPr lang="it-IT" sz="2000" dirty="0" smtClean="0"/>
              <a:t>   </a:t>
            </a:r>
          </a:p>
          <a:p>
            <a:pPr algn="just">
              <a:buNone/>
            </a:pPr>
            <a:r>
              <a:rPr lang="it-IT" sz="2000" dirty="0" smtClean="0"/>
              <a:t>    Questa relazione può essere utilizzata per calcolare uno qualunque degli elementi presenti a partire dagli altri. Così possiamo mostrare anche le relazioni: </a:t>
            </a:r>
          </a:p>
          <a:p>
            <a:pPr>
              <a:buNone/>
            </a:pPr>
            <a:endParaRPr lang="it-IT" sz="2000" dirty="0" smtClean="0"/>
          </a:p>
          <a:p>
            <a:pPr>
              <a:buNone/>
            </a:pPr>
            <a:endParaRPr lang="it-IT" sz="2000" dirty="0" smtClean="0"/>
          </a:p>
          <a:p>
            <a:pPr>
              <a:buNone/>
            </a:pPr>
            <a:endParaRPr lang="it-IT" sz="2000" dirty="0" smtClean="0"/>
          </a:p>
          <a:p>
            <a:pPr>
              <a:buNone/>
            </a:pPr>
            <a:r>
              <a:rPr lang="it-IT" sz="2000" i="1" baseline="30000" dirty="0" smtClean="0"/>
              <a:t>      </a:t>
            </a:r>
          </a:p>
        </p:txBody>
      </p:sp>
      <p:pic>
        <p:nvPicPr>
          <p:cNvPr id="1027" name="Picture 3"/>
          <p:cNvPicPr>
            <a:picLocks noChangeAspect="1" noChangeArrowheads="1"/>
          </p:cNvPicPr>
          <p:nvPr/>
        </p:nvPicPr>
        <p:blipFill>
          <a:blip r:embed="rId2" cstate="print"/>
          <a:srcRect/>
          <a:stretch>
            <a:fillRect/>
          </a:stretch>
        </p:blipFill>
        <p:spPr bwMode="auto">
          <a:xfrm>
            <a:off x="683568" y="4365104"/>
            <a:ext cx="1728193" cy="1225880"/>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3347864" y="4365104"/>
            <a:ext cx="1767985" cy="1080120"/>
          </a:xfrm>
          <a:prstGeom prst="rect">
            <a:avLst/>
          </a:prstGeom>
          <a:noFill/>
          <a:ln w="9525">
            <a:noFill/>
            <a:miter lim="800000"/>
            <a:headEnd/>
            <a:tailEnd/>
          </a:ln>
        </p:spPr>
      </p:pic>
      <p:pic>
        <p:nvPicPr>
          <p:cNvPr id="1029" name="Picture 5"/>
          <p:cNvPicPr>
            <a:picLocks noChangeAspect="1" noChangeArrowheads="1"/>
          </p:cNvPicPr>
          <p:nvPr/>
        </p:nvPicPr>
        <p:blipFill>
          <a:blip r:embed="rId4" cstate="print"/>
          <a:srcRect/>
          <a:stretch>
            <a:fillRect/>
          </a:stretch>
        </p:blipFill>
        <p:spPr bwMode="auto">
          <a:xfrm>
            <a:off x="5724128" y="4509120"/>
            <a:ext cx="2431727" cy="961510"/>
          </a:xfrm>
          <a:prstGeom prst="rect">
            <a:avLst/>
          </a:prstGeom>
          <a:noFill/>
          <a:ln w="9525">
            <a:noFill/>
            <a:miter lim="800000"/>
            <a:headEnd/>
            <a:tailEnd/>
          </a:ln>
        </p:spPr>
      </p:pic>
      <p:pic>
        <p:nvPicPr>
          <p:cNvPr id="1030" name="Picture 6"/>
          <p:cNvPicPr>
            <a:picLocks noChangeAspect="1" noChangeArrowheads="1"/>
          </p:cNvPicPr>
          <p:nvPr/>
        </p:nvPicPr>
        <p:blipFill>
          <a:blip r:embed="rId5" cstate="print"/>
          <a:srcRect/>
          <a:stretch>
            <a:fillRect/>
          </a:stretch>
        </p:blipFill>
        <p:spPr bwMode="auto">
          <a:xfrm>
            <a:off x="3563888" y="2276872"/>
            <a:ext cx="1728192" cy="4806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Progressione geometrica</a:t>
            </a:r>
            <a:endParaRPr lang="it-IT" dirty="0"/>
          </a:p>
        </p:txBody>
      </p:sp>
      <p:sp>
        <p:nvSpPr>
          <p:cNvPr id="3" name="Segnaposto contenuto 2"/>
          <p:cNvSpPr>
            <a:spLocks noGrp="1"/>
          </p:cNvSpPr>
          <p:nvPr>
            <p:ph sz="quarter" idx="1"/>
          </p:nvPr>
        </p:nvSpPr>
        <p:spPr/>
        <p:txBody>
          <a:bodyPr>
            <a:normAutofit lnSpcReduction="10000"/>
          </a:bodyPr>
          <a:lstStyle/>
          <a:p>
            <a:pPr algn="just">
              <a:buNone/>
            </a:pPr>
            <a:r>
              <a:rPr lang="it-IT" sz="2000" dirty="0" smtClean="0"/>
              <a:t>    Per calcolare la somma S</a:t>
            </a:r>
            <a:r>
              <a:rPr lang="it-IT" sz="2000" i="1" baseline="-25000" dirty="0" smtClean="0"/>
              <a:t>n</a:t>
            </a:r>
            <a:r>
              <a:rPr lang="it-IT" sz="2000" dirty="0" smtClean="0"/>
              <a:t> dei primi </a:t>
            </a:r>
            <a:r>
              <a:rPr lang="it-IT" sz="2000" i="1" dirty="0" smtClean="0"/>
              <a:t>n</a:t>
            </a:r>
            <a:r>
              <a:rPr lang="it-IT" sz="2000" dirty="0" smtClean="0"/>
              <a:t> termini di una progressione geometrica bisogna ricorrere a una nota formula algebrica, che dà la scomposizione della differenza di due potenze dello stesso grado:</a:t>
            </a:r>
          </a:p>
          <a:p>
            <a:pPr>
              <a:buNone/>
            </a:pPr>
            <a:r>
              <a:rPr lang="it-IT" sz="2000" i="1" dirty="0" smtClean="0"/>
              <a:t>     q</a:t>
            </a:r>
            <a:r>
              <a:rPr lang="it-IT" sz="2000" i="1" baseline="30000" dirty="0" smtClean="0"/>
              <a:t>n</a:t>
            </a:r>
            <a:r>
              <a:rPr lang="it-IT" sz="2000" i="1" dirty="0" smtClean="0"/>
              <a:t> – 1 = (q – 1)(q</a:t>
            </a:r>
            <a:r>
              <a:rPr lang="it-IT" sz="2000" i="1" baseline="30000" dirty="0" smtClean="0"/>
              <a:t>n–1</a:t>
            </a:r>
            <a:r>
              <a:rPr lang="it-IT" sz="2000" i="1" dirty="0" smtClean="0"/>
              <a:t> + q</a:t>
            </a:r>
            <a:r>
              <a:rPr lang="it-IT" sz="2000" i="1" baseline="30000" dirty="0" smtClean="0"/>
              <a:t>n–2</a:t>
            </a:r>
            <a:r>
              <a:rPr lang="it-IT" sz="2000" i="1" dirty="0" smtClean="0"/>
              <a:t> + q</a:t>
            </a:r>
            <a:r>
              <a:rPr lang="it-IT" sz="2000" i="1" baseline="30000" dirty="0" smtClean="0"/>
              <a:t>n–3</a:t>
            </a:r>
            <a:r>
              <a:rPr lang="it-IT" sz="2000" i="1" dirty="0" smtClean="0"/>
              <a:t> + ... + q</a:t>
            </a:r>
            <a:r>
              <a:rPr lang="it-IT" sz="2000" i="1" baseline="30000" dirty="0" smtClean="0"/>
              <a:t>3</a:t>
            </a:r>
            <a:r>
              <a:rPr lang="it-IT" sz="2000" i="1" dirty="0" smtClean="0"/>
              <a:t> + q</a:t>
            </a:r>
            <a:r>
              <a:rPr lang="it-IT" sz="2000" i="1" baseline="30000" dirty="0" smtClean="0"/>
              <a:t>2</a:t>
            </a:r>
            <a:r>
              <a:rPr lang="it-IT" sz="2000" i="1" dirty="0" smtClean="0"/>
              <a:t> + q + 1) </a:t>
            </a:r>
            <a:r>
              <a:rPr lang="it-IT" sz="2000" dirty="0" smtClean="0"/>
              <a:t>  </a:t>
            </a:r>
          </a:p>
          <a:p>
            <a:pPr>
              <a:buNone/>
            </a:pPr>
            <a:endParaRPr lang="it-IT" sz="2000" dirty="0" smtClean="0"/>
          </a:p>
          <a:p>
            <a:pPr>
              <a:buNone/>
            </a:pPr>
            <a:r>
              <a:rPr lang="it-IT" sz="2000" dirty="0" smtClean="0"/>
              <a:t>     Usiamo ora la proprietà </a:t>
            </a:r>
            <a:r>
              <a:rPr lang="it-IT" sz="2000" i="1" dirty="0" smtClean="0"/>
              <a:t>a</a:t>
            </a:r>
            <a:r>
              <a:rPr lang="it-IT" sz="2000" i="1" baseline="-25000" dirty="0" smtClean="0"/>
              <a:t>n </a:t>
            </a:r>
            <a:r>
              <a:rPr lang="it-IT" sz="2000" i="1" dirty="0" smtClean="0"/>
              <a:t>= a</a:t>
            </a:r>
            <a:r>
              <a:rPr lang="it-IT" sz="2000" i="1" baseline="-25000" dirty="0" smtClean="0"/>
              <a:t>1</a:t>
            </a:r>
            <a:r>
              <a:rPr lang="it-IT" sz="2000" i="1" dirty="0" smtClean="0"/>
              <a:t>q</a:t>
            </a:r>
            <a:r>
              <a:rPr lang="it-IT" sz="2000" i="1" baseline="30000" dirty="0" smtClean="0"/>
              <a:t>n–1 </a:t>
            </a:r>
            <a:r>
              <a:rPr lang="it-IT" sz="2000" dirty="0" smtClean="0"/>
              <a:t>:</a:t>
            </a:r>
          </a:p>
          <a:p>
            <a:pPr>
              <a:buNone/>
            </a:pPr>
            <a:r>
              <a:rPr lang="it-IT" sz="2000" i="1" dirty="0" smtClean="0"/>
              <a:t>     S</a:t>
            </a:r>
            <a:r>
              <a:rPr lang="it-IT" sz="2000" i="1" baseline="-25000" dirty="0" smtClean="0"/>
              <a:t>n</a:t>
            </a:r>
            <a:r>
              <a:rPr lang="it-IT" sz="2000" i="1" dirty="0" smtClean="0"/>
              <a:t> = a</a:t>
            </a:r>
            <a:r>
              <a:rPr lang="it-IT" sz="2000" i="1" baseline="-25000" dirty="0" smtClean="0"/>
              <a:t>1</a:t>
            </a:r>
            <a:r>
              <a:rPr lang="it-IT" sz="2000" i="1" dirty="0" smtClean="0"/>
              <a:t> + a</a:t>
            </a:r>
            <a:r>
              <a:rPr lang="it-IT" sz="2000" i="1" baseline="-25000" dirty="0" smtClean="0"/>
              <a:t>2</a:t>
            </a:r>
            <a:r>
              <a:rPr lang="it-IT" sz="2000" i="1" dirty="0" smtClean="0"/>
              <a:t> + a</a:t>
            </a:r>
            <a:r>
              <a:rPr lang="it-IT" sz="2000" i="1" baseline="-25000" dirty="0" smtClean="0"/>
              <a:t>3</a:t>
            </a:r>
            <a:r>
              <a:rPr lang="it-IT" sz="2000" i="1" dirty="0" smtClean="0"/>
              <a:t> + ... + a</a:t>
            </a:r>
            <a:r>
              <a:rPr lang="it-IT" sz="2000" i="1" baseline="-25000" dirty="0" smtClean="0"/>
              <a:t>n</a:t>
            </a:r>
            <a:r>
              <a:rPr lang="it-IT" sz="2000" i="1" dirty="0" smtClean="0"/>
              <a:t> </a:t>
            </a:r>
            <a:br>
              <a:rPr lang="it-IT" sz="2000" i="1" dirty="0" smtClean="0"/>
            </a:br>
            <a:r>
              <a:rPr lang="it-IT" sz="2000" i="1" dirty="0" smtClean="0"/>
              <a:t>     = a</a:t>
            </a:r>
            <a:r>
              <a:rPr lang="it-IT" sz="2000" i="1" baseline="-25000" dirty="0" smtClean="0"/>
              <a:t>1</a:t>
            </a:r>
            <a:r>
              <a:rPr lang="it-IT" sz="2000" i="1" dirty="0" smtClean="0"/>
              <a:t> + a</a:t>
            </a:r>
            <a:r>
              <a:rPr lang="it-IT" sz="2000" i="1" baseline="-25000" dirty="0" smtClean="0"/>
              <a:t>1</a:t>
            </a:r>
            <a:r>
              <a:rPr lang="it-IT" sz="2000" i="1" dirty="0" smtClean="0"/>
              <a:t>q + a</a:t>
            </a:r>
            <a:r>
              <a:rPr lang="it-IT" sz="2000" i="1" baseline="-25000" dirty="0" smtClean="0"/>
              <a:t>1</a:t>
            </a:r>
            <a:r>
              <a:rPr lang="it-IT" sz="2000" i="1" dirty="0" smtClean="0"/>
              <a:t>q</a:t>
            </a:r>
            <a:r>
              <a:rPr lang="it-IT" sz="2000" i="1" baseline="30000" dirty="0" smtClean="0"/>
              <a:t>2</a:t>
            </a:r>
            <a:r>
              <a:rPr lang="it-IT" sz="2000" i="1" dirty="0" smtClean="0"/>
              <a:t> + a</a:t>
            </a:r>
            <a:r>
              <a:rPr lang="it-IT" sz="2000" i="1" baseline="-25000" dirty="0" smtClean="0"/>
              <a:t>1</a:t>
            </a:r>
            <a:r>
              <a:rPr lang="it-IT" sz="2000" i="1" dirty="0" smtClean="0"/>
              <a:t>q</a:t>
            </a:r>
            <a:r>
              <a:rPr lang="it-IT" sz="2000" i="1" baseline="30000" dirty="0" smtClean="0"/>
              <a:t>3</a:t>
            </a:r>
            <a:r>
              <a:rPr lang="it-IT" sz="2000" i="1" dirty="0" smtClean="0"/>
              <a:t> + ... + a</a:t>
            </a:r>
            <a:r>
              <a:rPr lang="it-IT" sz="2000" i="1" baseline="-25000" dirty="0" smtClean="0"/>
              <a:t>1</a:t>
            </a:r>
            <a:r>
              <a:rPr lang="it-IT" sz="2000" i="1" dirty="0" smtClean="0"/>
              <a:t>q</a:t>
            </a:r>
            <a:r>
              <a:rPr lang="it-IT" sz="2000" i="1" baseline="30000" dirty="0" smtClean="0"/>
              <a:t>n–1</a:t>
            </a:r>
            <a:r>
              <a:rPr lang="it-IT" sz="2000" i="1" dirty="0" smtClean="0"/>
              <a:t> </a:t>
            </a:r>
            <a:br>
              <a:rPr lang="it-IT" sz="2000" i="1" dirty="0" smtClean="0"/>
            </a:br>
            <a:r>
              <a:rPr lang="it-IT" sz="2000" i="1" dirty="0" smtClean="0"/>
              <a:t>     = a</a:t>
            </a:r>
            <a:r>
              <a:rPr lang="it-IT" sz="2000" i="1" baseline="-25000" dirty="0" smtClean="0"/>
              <a:t>1</a:t>
            </a:r>
            <a:r>
              <a:rPr lang="it-IT" sz="2000" i="1" dirty="0" smtClean="0"/>
              <a:t>(1 + q + q</a:t>
            </a:r>
            <a:r>
              <a:rPr lang="it-IT" sz="2000" i="1" baseline="30000" dirty="0" smtClean="0"/>
              <a:t>2</a:t>
            </a:r>
            <a:r>
              <a:rPr lang="it-IT" sz="2000" i="1" dirty="0" smtClean="0"/>
              <a:t> + q</a:t>
            </a:r>
            <a:r>
              <a:rPr lang="it-IT" sz="2000" i="1" baseline="30000" dirty="0" smtClean="0"/>
              <a:t>3</a:t>
            </a:r>
            <a:r>
              <a:rPr lang="it-IT" sz="2000" i="1" dirty="0" smtClean="0"/>
              <a:t> + ... + q</a:t>
            </a:r>
            <a:r>
              <a:rPr lang="it-IT" sz="2000" i="1" baseline="30000" dirty="0" smtClean="0"/>
              <a:t>n–1</a:t>
            </a:r>
            <a:r>
              <a:rPr lang="it-IT" sz="2000" i="1" dirty="0" smtClean="0"/>
              <a:t>)</a:t>
            </a:r>
          </a:p>
          <a:p>
            <a:pPr>
              <a:buNone/>
            </a:pPr>
            <a:endParaRPr lang="it-IT" sz="2000" i="1" dirty="0" smtClean="0"/>
          </a:p>
          <a:p>
            <a:pPr>
              <a:buNone/>
            </a:pPr>
            <a:r>
              <a:rPr lang="it-IT" sz="2000" dirty="0" smtClean="0"/>
              <a:t>     E quindi, dalla proprietà </a:t>
            </a:r>
          </a:p>
          <a:p>
            <a:pPr>
              <a:buNone/>
            </a:pPr>
            <a:r>
              <a:rPr lang="it-IT" sz="2000" i="1" dirty="0" smtClean="0"/>
              <a:t>     q</a:t>
            </a:r>
            <a:r>
              <a:rPr lang="it-IT" sz="2000" i="1" baseline="30000" dirty="0" smtClean="0"/>
              <a:t>n</a:t>
            </a:r>
            <a:r>
              <a:rPr lang="it-IT" sz="2000" i="1" dirty="0" smtClean="0"/>
              <a:t> – 1 = (q – 1)(q</a:t>
            </a:r>
            <a:r>
              <a:rPr lang="it-IT" sz="2000" i="1" baseline="30000" dirty="0" smtClean="0"/>
              <a:t>n–1</a:t>
            </a:r>
            <a:r>
              <a:rPr lang="it-IT" sz="2000" i="1" dirty="0" smtClean="0"/>
              <a:t> + q</a:t>
            </a:r>
            <a:r>
              <a:rPr lang="it-IT" sz="2000" i="1" baseline="30000" dirty="0" smtClean="0"/>
              <a:t>n–2</a:t>
            </a:r>
            <a:r>
              <a:rPr lang="it-IT" sz="2000" i="1" dirty="0" smtClean="0"/>
              <a:t> + q</a:t>
            </a:r>
            <a:r>
              <a:rPr lang="it-IT" sz="2000" i="1" baseline="30000" dirty="0" smtClean="0"/>
              <a:t>n–3</a:t>
            </a:r>
            <a:r>
              <a:rPr lang="it-IT" sz="2000" i="1" dirty="0" smtClean="0"/>
              <a:t> + ... + q</a:t>
            </a:r>
            <a:r>
              <a:rPr lang="it-IT" sz="2000" i="1" baseline="30000" dirty="0" smtClean="0"/>
              <a:t>3</a:t>
            </a:r>
            <a:r>
              <a:rPr lang="it-IT" sz="2000" i="1" dirty="0" smtClean="0"/>
              <a:t> + q</a:t>
            </a:r>
            <a:r>
              <a:rPr lang="it-IT" sz="2000" i="1" baseline="30000" dirty="0" smtClean="0"/>
              <a:t>2</a:t>
            </a:r>
            <a:r>
              <a:rPr lang="it-IT" sz="2000" i="1" dirty="0" smtClean="0"/>
              <a:t> + q + 1) </a:t>
            </a:r>
            <a:r>
              <a:rPr lang="it-IT" sz="2000" dirty="0" smtClean="0"/>
              <a:t>:</a:t>
            </a:r>
          </a:p>
          <a:p>
            <a:pPr>
              <a:buNone/>
            </a:pPr>
            <a:r>
              <a:rPr lang="it-IT" sz="2000" dirty="0" smtClean="0"/>
              <a:t>     </a:t>
            </a:r>
            <a:r>
              <a:rPr lang="it-IT" sz="2000" i="1" dirty="0" smtClean="0"/>
              <a:t>S</a:t>
            </a:r>
            <a:r>
              <a:rPr lang="it-IT" sz="2000" i="1" baseline="-25000" dirty="0" smtClean="0"/>
              <a:t>n</a:t>
            </a:r>
            <a:r>
              <a:rPr lang="it-IT" sz="2000" i="1" dirty="0" smtClean="0"/>
              <a:t> = a</a:t>
            </a:r>
            <a:r>
              <a:rPr lang="it-IT" sz="2000" i="1" baseline="-25000" dirty="0" smtClean="0"/>
              <a:t>1</a:t>
            </a:r>
            <a:r>
              <a:rPr lang="it-IT" sz="2000" i="1" dirty="0" smtClean="0"/>
              <a:t>(q</a:t>
            </a:r>
            <a:r>
              <a:rPr lang="it-IT" sz="2000" i="1" baseline="30000" dirty="0" smtClean="0"/>
              <a:t>n</a:t>
            </a:r>
            <a:r>
              <a:rPr lang="it-IT" sz="2000" i="1" dirty="0" smtClean="0"/>
              <a:t> – 1)/(q – 1) </a:t>
            </a:r>
          </a:p>
          <a:p>
            <a:endParaRPr lang="it-IT"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Quanto grano doveva dare lo Shah a Sissa Nassir?</a:t>
            </a:r>
            <a:endParaRPr lang="it-IT" dirty="0"/>
          </a:p>
        </p:txBody>
      </p:sp>
      <p:sp>
        <p:nvSpPr>
          <p:cNvPr id="3" name="Segnaposto contenuto 2"/>
          <p:cNvSpPr>
            <a:spLocks noGrp="1"/>
          </p:cNvSpPr>
          <p:nvPr>
            <p:ph sz="quarter" idx="1"/>
          </p:nvPr>
        </p:nvSpPr>
        <p:spPr>
          <a:xfrm>
            <a:off x="457200" y="1600200"/>
            <a:ext cx="7467600" cy="5257800"/>
          </a:xfrm>
        </p:spPr>
        <p:txBody>
          <a:bodyPr>
            <a:normAutofit/>
          </a:bodyPr>
          <a:lstStyle/>
          <a:p>
            <a:pPr algn="just">
              <a:buNone/>
            </a:pPr>
            <a:r>
              <a:rPr lang="it-IT" sz="2000" dirty="0" smtClean="0"/>
              <a:t>    Dunque per risolvere il problema di Sissa Nassir bisogna trovare la somma dei termini di una progressione geometrica di ragione 2 il cui primo termine vale 1. Usando la formula </a:t>
            </a:r>
            <a:r>
              <a:rPr lang="it-IT" sz="2000" i="1" dirty="0" smtClean="0"/>
              <a:t>S</a:t>
            </a:r>
            <a:r>
              <a:rPr lang="it-IT" sz="2000" i="1" baseline="-25000" dirty="0" smtClean="0"/>
              <a:t>n</a:t>
            </a:r>
            <a:r>
              <a:rPr lang="it-IT" sz="2000" i="1" dirty="0" smtClean="0"/>
              <a:t> = a</a:t>
            </a:r>
            <a:r>
              <a:rPr lang="it-IT" sz="2000" i="1" baseline="-25000" dirty="0" smtClean="0"/>
              <a:t>1</a:t>
            </a:r>
            <a:r>
              <a:rPr lang="it-IT" sz="2000" i="1" dirty="0" smtClean="0"/>
              <a:t>(q</a:t>
            </a:r>
            <a:r>
              <a:rPr lang="it-IT" sz="2000" i="1" baseline="30000" dirty="0" smtClean="0"/>
              <a:t>n</a:t>
            </a:r>
            <a:r>
              <a:rPr lang="it-IT" sz="2000" i="1" dirty="0" smtClean="0"/>
              <a:t> – 1)/(q – 1)</a:t>
            </a:r>
            <a:r>
              <a:rPr lang="it-IT" sz="2000" dirty="0" smtClean="0"/>
              <a:t> si ha:</a:t>
            </a:r>
          </a:p>
          <a:p>
            <a:pPr algn="just">
              <a:buNone/>
            </a:pPr>
            <a:endParaRPr lang="it-IT" sz="2000" dirty="0" smtClean="0"/>
          </a:p>
          <a:p>
            <a:pPr>
              <a:buNone/>
            </a:pPr>
            <a:r>
              <a:rPr lang="it-IT" sz="2000" dirty="0" smtClean="0"/>
              <a:t>   </a:t>
            </a:r>
            <a:r>
              <a:rPr lang="it-IT" sz="2000" i="1" dirty="0" smtClean="0"/>
              <a:t> S</a:t>
            </a:r>
            <a:r>
              <a:rPr lang="it-IT" sz="2000" i="1" baseline="-25000" dirty="0" smtClean="0"/>
              <a:t>64</a:t>
            </a:r>
            <a:r>
              <a:rPr lang="it-IT" sz="2000" i="1" dirty="0" smtClean="0"/>
              <a:t>= 1(2</a:t>
            </a:r>
            <a:r>
              <a:rPr lang="it-IT" sz="2000" i="1" baseline="30000" dirty="0" smtClean="0"/>
              <a:t>64</a:t>
            </a:r>
            <a:r>
              <a:rPr lang="it-IT" sz="2000" i="1" dirty="0" smtClean="0"/>
              <a:t> – 1) / (2 – 1) </a:t>
            </a:r>
          </a:p>
          <a:p>
            <a:pPr>
              <a:buNone/>
            </a:pPr>
            <a:r>
              <a:rPr lang="it-IT" sz="2000" i="1" dirty="0" smtClean="0"/>
              <a:t>         = 2</a:t>
            </a:r>
            <a:r>
              <a:rPr lang="it-IT" sz="2000" i="1" baseline="30000" dirty="0" smtClean="0"/>
              <a:t>64</a:t>
            </a:r>
            <a:r>
              <a:rPr lang="it-IT" sz="2000" i="1" dirty="0" smtClean="0"/>
              <a:t> – 1 </a:t>
            </a:r>
          </a:p>
          <a:p>
            <a:pPr>
              <a:buNone/>
            </a:pPr>
            <a:r>
              <a:rPr lang="it-IT" sz="2000" i="1" dirty="0" smtClean="0"/>
              <a:t>         = 18.446.744.073.709.551.615</a:t>
            </a:r>
          </a:p>
          <a:p>
            <a:pPr algn="just">
              <a:buNone/>
            </a:pPr>
            <a:r>
              <a:rPr lang="it-IT" sz="2000" dirty="0" smtClean="0"/>
              <a:t>    Si tratta indiscutibilmente di un risultato mostruosamente grande, che nel nostro sistema di numerazione richiede 20 cifre per essere scritto. L'unico modo per esprimerlo in lingua italiana è il seguente: </a:t>
            </a:r>
            <a:r>
              <a:rPr lang="it-IT" sz="2000" i="1" dirty="0" smtClean="0"/>
              <a:t>18 miliardi di miliardi, 446 milioni di miliardi, 744 milioni di milioni, 73 miliardi, 709 milioni, 551 mila e 615</a:t>
            </a:r>
            <a:r>
              <a:rPr lang="it-IT" sz="2000" dirty="0" smtClean="0"/>
              <a:t>. Con una scrittura più compatta, oggi si preferisce la notazione cosiddetta scientifica (esponenziale): 1,8447</a:t>
            </a:r>
            <a:r>
              <a:rPr lang="it-IT" sz="2000" dirty="0" smtClean="0">
                <a:sym typeface="Symbol"/>
              </a:rPr>
              <a:t>·</a:t>
            </a:r>
            <a:r>
              <a:rPr lang="it-IT" sz="2000" dirty="0" smtClean="0"/>
              <a:t>10</a:t>
            </a:r>
            <a:r>
              <a:rPr lang="it-IT" sz="2000" baseline="30000" dirty="0" smtClean="0"/>
              <a:t>19</a:t>
            </a:r>
            <a:r>
              <a:rPr lang="it-IT" sz="2000" dirty="0" smtClean="0"/>
              <a:t>.</a:t>
            </a:r>
          </a:p>
          <a:p>
            <a:pPr>
              <a:buNone/>
            </a:pPr>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Quanto grano doveva dare lo Shah a Sissa Nassir?</a:t>
            </a:r>
            <a:endParaRPr lang="it-IT" dirty="0"/>
          </a:p>
        </p:txBody>
      </p:sp>
      <p:sp>
        <p:nvSpPr>
          <p:cNvPr id="3" name="Segnaposto contenuto 2"/>
          <p:cNvSpPr>
            <a:spLocks noGrp="1"/>
          </p:cNvSpPr>
          <p:nvPr>
            <p:ph sz="quarter" idx="1"/>
          </p:nvPr>
        </p:nvSpPr>
        <p:spPr/>
        <p:txBody>
          <a:bodyPr>
            <a:normAutofit/>
          </a:bodyPr>
          <a:lstStyle/>
          <a:p>
            <a:pPr algn="just">
              <a:buNone/>
            </a:pPr>
            <a:r>
              <a:rPr lang="it-IT" sz="2000" dirty="0" smtClean="0"/>
              <a:t>    Per rendersi conto della enormità di questo numero, si può ricorrere al seguente espediente: immaginare di distribuire i chicchi di Sissa Nassir su tutta la superficie terrestre, la cui misura, espressa in base ai dati attuali (e non quelli dei tempi di Dante), compresi mari, oceani, deserti, ghiacciai, montagne, ecc., è di circa 5,0995·10</a:t>
            </a:r>
            <a:r>
              <a:rPr lang="it-IT" sz="2000" baseline="30000" dirty="0" smtClean="0"/>
              <a:t>18</a:t>
            </a:r>
            <a:r>
              <a:rPr lang="it-IT" sz="2000" dirty="0" smtClean="0"/>
              <a:t> cm</a:t>
            </a:r>
            <a:r>
              <a:rPr lang="it-IT" sz="2000" baseline="30000" dirty="0" smtClean="0"/>
              <a:t>2</a:t>
            </a:r>
            <a:r>
              <a:rPr lang="it-IT" sz="2000" dirty="0" smtClean="0"/>
              <a:t>. Se distribuiamo i chicchi, troviamo </a:t>
            </a:r>
            <a:r>
              <a:rPr lang="it-IT" sz="2000" b="1" dirty="0" smtClean="0"/>
              <a:t>3,62 chicchi</a:t>
            </a:r>
            <a:r>
              <a:rPr lang="it-IT" sz="2000" dirty="0" smtClean="0"/>
              <a:t> (diciamo pure, per arrotondare, 3 chicchi e mezzo) </a:t>
            </a:r>
            <a:r>
              <a:rPr lang="it-IT" sz="2000" b="1" dirty="0" smtClean="0"/>
              <a:t>per ogni cm</a:t>
            </a:r>
            <a:r>
              <a:rPr lang="it-IT" sz="2000" b="1" baseline="30000" dirty="0" smtClean="0"/>
              <a:t>2</a:t>
            </a:r>
            <a:r>
              <a:rPr lang="it-IT" sz="2000" b="1" dirty="0" smtClean="0"/>
              <a:t> di superficie terrestre</a:t>
            </a:r>
            <a:r>
              <a:rPr lang="it-IT" sz="2000" dirty="0" smtClean="0"/>
              <a:t>! </a:t>
            </a:r>
          </a:p>
          <a:p>
            <a:pPr algn="just">
              <a:buNone/>
            </a:pPr>
            <a:endParaRPr lang="it-IT" sz="2000" dirty="0" smtClean="0"/>
          </a:p>
          <a:p>
            <a:pPr algn="just">
              <a:buNone/>
            </a:pPr>
            <a:r>
              <a:rPr lang="it-IT" sz="2000" dirty="0" smtClean="0"/>
              <a:t>   </a:t>
            </a:r>
            <a:r>
              <a:rPr lang="it-IT" sz="2000" dirty="0" smtClean="0">
                <a:latin typeface="Lucida Calligraphy" pitchFamily="66" charset="0"/>
              </a:rPr>
              <a:t> Il che spiega perché il sovrano si sentì preso in giro e, anziché premiare Sissa Nassir, gli fece mozzare la testa, ottenendo, tra l’altro, un immenso risparmio.</a:t>
            </a:r>
            <a:endParaRPr lang="it-IT" sz="2000" dirty="0">
              <a:latin typeface="Lucida Calligraphy" pitchFamily="66"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467600" cy="654032"/>
          </a:xfrm>
        </p:spPr>
        <p:txBody>
          <a:bodyPr/>
          <a:lstStyle/>
          <a:p>
            <a:r>
              <a:rPr lang="it-IT" i="1" dirty="0" smtClean="0"/>
              <a:t>Più che 'l doppiar de li scacchi</a:t>
            </a:r>
            <a:endParaRPr lang="it-IT" i="1" dirty="0"/>
          </a:p>
        </p:txBody>
      </p:sp>
      <p:pic>
        <p:nvPicPr>
          <p:cNvPr id="4" name="Segnaposto contenuto 3" descr="doppiar.gif"/>
          <p:cNvPicPr>
            <a:picLocks noGrp="1" noChangeAspect="1"/>
          </p:cNvPicPr>
          <p:nvPr>
            <p:ph sz="quarter" idx="1"/>
          </p:nvPr>
        </p:nvPicPr>
        <p:blipFill>
          <a:blip r:embed="rId2" cstate="print"/>
          <a:stretch>
            <a:fillRect/>
          </a:stretch>
        </p:blipFill>
        <p:spPr>
          <a:xfrm>
            <a:off x="1785918" y="1214422"/>
            <a:ext cx="5214975" cy="5157192"/>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467600" cy="796908"/>
          </a:xfrm>
        </p:spPr>
        <p:txBody>
          <a:bodyPr/>
          <a:lstStyle/>
          <a:p>
            <a:r>
              <a:rPr lang="it-IT" dirty="0" smtClean="0"/>
              <a:t>Quanti angeli ci sono?</a:t>
            </a:r>
            <a:endParaRPr lang="it-IT" dirty="0"/>
          </a:p>
        </p:txBody>
      </p:sp>
      <p:sp>
        <p:nvSpPr>
          <p:cNvPr id="3" name="Segnaposto contenuto 2"/>
          <p:cNvSpPr>
            <a:spLocks noGrp="1"/>
          </p:cNvSpPr>
          <p:nvPr>
            <p:ph sz="quarter" idx="1"/>
          </p:nvPr>
        </p:nvSpPr>
        <p:spPr>
          <a:xfrm>
            <a:off x="457200" y="1071546"/>
            <a:ext cx="7467600" cy="5214974"/>
          </a:xfrm>
        </p:spPr>
        <p:txBody>
          <a:bodyPr>
            <a:normAutofit fontScale="92500" lnSpcReduction="20000"/>
          </a:bodyPr>
          <a:lstStyle/>
          <a:p>
            <a:pPr algn="just">
              <a:buNone/>
            </a:pPr>
            <a:r>
              <a:rPr lang="it-IT" dirty="0" smtClean="0"/>
              <a:t>    Il verbo </a:t>
            </a:r>
            <a:r>
              <a:rPr lang="it-IT" i="1" dirty="0" smtClean="0"/>
              <a:t>immillare</a:t>
            </a:r>
            <a:r>
              <a:rPr lang="it-IT" dirty="0" smtClean="0"/>
              <a:t> qui usato è stato coniato da Dante stesso (come </a:t>
            </a:r>
            <a:r>
              <a:rPr lang="it-IT" i="1" dirty="0" smtClean="0"/>
              <a:t>s'incinqua</a:t>
            </a:r>
            <a:r>
              <a:rPr lang="it-IT" dirty="0" smtClean="0"/>
              <a:t> di Par. IX, 40 e </a:t>
            </a:r>
            <a:r>
              <a:rPr lang="it-IT" i="1" dirty="0" smtClean="0"/>
              <a:t>s'intrea</a:t>
            </a:r>
            <a:r>
              <a:rPr lang="it-IT" dirty="0" smtClean="0"/>
              <a:t> di Par. XIII, 57), creatore di parole e non solo di versi - come si confà al padre della letteratura italiana- e vuol significare che il numero degli angeli </a:t>
            </a:r>
            <a:r>
              <a:rPr lang="it-IT" i="1" dirty="0" smtClean="0"/>
              <a:t>cresce in più migliaia</a:t>
            </a:r>
            <a:r>
              <a:rPr lang="it-IT" dirty="0" smtClean="0"/>
              <a:t> (come scriveva il Buti nel suo commento). Quando Dante pensa a grandi numeri, gli viene sempre in mente la parola “mille”. </a:t>
            </a:r>
          </a:p>
          <a:p>
            <a:pPr algn="just">
              <a:buNone/>
            </a:pPr>
            <a:r>
              <a:rPr lang="it-IT" dirty="0" smtClean="0"/>
              <a:t>    Probabilmente però qui egli è stato suggestionato anche da un noto passo del </a:t>
            </a:r>
            <a:r>
              <a:rPr lang="it-IT" i="1" dirty="0" smtClean="0"/>
              <a:t>Libro di Daniele</a:t>
            </a:r>
            <a:r>
              <a:rPr lang="it-IT" dirty="0" smtClean="0"/>
              <a:t>:</a:t>
            </a:r>
          </a:p>
          <a:p>
            <a:pPr algn="just">
              <a:buNone/>
            </a:pPr>
            <a:r>
              <a:rPr lang="it-IT" dirty="0" smtClean="0"/>
              <a:t>    “</a:t>
            </a:r>
            <a:r>
              <a:rPr lang="it-IT" i="1" dirty="0" smtClean="0"/>
              <a:t>Un fiume di fuoco scendeva dinanzi a Lui, mille migliaia Lo servivano e diecimila miriadi lo assistevano</a:t>
            </a:r>
            <a:r>
              <a:rPr lang="it-IT" dirty="0" smtClean="0"/>
              <a:t>” (Dan 7, 10)</a:t>
            </a:r>
          </a:p>
          <a:p>
            <a:pPr algn="just">
              <a:buNone/>
            </a:pPr>
            <a:r>
              <a:rPr lang="it-IT" dirty="0" smtClean="0"/>
              <a:t>    e da un altro dell'</a:t>
            </a:r>
            <a:r>
              <a:rPr lang="it-IT" i="1" dirty="0" smtClean="0"/>
              <a:t>Apocalisse</a:t>
            </a:r>
            <a:r>
              <a:rPr lang="it-IT" dirty="0" smtClean="0"/>
              <a:t>: </a:t>
            </a:r>
          </a:p>
          <a:p>
            <a:pPr algn="just">
              <a:buNone/>
            </a:pPr>
            <a:r>
              <a:rPr lang="it-IT" dirty="0" smtClean="0"/>
              <a:t>    “</a:t>
            </a:r>
            <a:r>
              <a:rPr lang="it-IT" i="1" dirty="0" smtClean="0"/>
              <a:t>Durante la visione poi intesi voci di molti angeli intorno al trono e agli esseri viventi e ai vegliardi. Il loro numero era miriadi di miriadi e migliaia di migliaia</a:t>
            </a:r>
            <a:r>
              <a:rPr lang="it-IT" dirty="0" smtClean="0"/>
              <a:t>” (Ap 5, 11)</a:t>
            </a:r>
          </a:p>
          <a:p>
            <a:endParaRPr lang="it-IT"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Quanti angeli ci sono?</a:t>
            </a:r>
            <a:endParaRPr lang="it-IT" dirty="0"/>
          </a:p>
        </p:txBody>
      </p:sp>
      <p:sp>
        <p:nvSpPr>
          <p:cNvPr id="3" name="Segnaposto contenuto 2"/>
          <p:cNvSpPr>
            <a:spLocks noGrp="1"/>
          </p:cNvSpPr>
          <p:nvPr>
            <p:ph sz="quarter" idx="1"/>
          </p:nvPr>
        </p:nvSpPr>
        <p:spPr/>
        <p:txBody>
          <a:bodyPr>
            <a:normAutofit lnSpcReduction="10000"/>
          </a:bodyPr>
          <a:lstStyle/>
          <a:p>
            <a:pPr algn="just">
              <a:buNone/>
            </a:pPr>
            <a:r>
              <a:rPr lang="it-IT" dirty="0" smtClean="0"/>
              <a:t>   </a:t>
            </a:r>
            <a:r>
              <a:rPr lang="it-IT" sz="2000" dirty="0" smtClean="0"/>
              <a:t>Alcuni però ritengono che questo </a:t>
            </a:r>
            <a:r>
              <a:rPr lang="it-IT" sz="2000" i="1" dirty="0" smtClean="0"/>
              <a:t>immillarsi</a:t>
            </a:r>
            <a:r>
              <a:rPr lang="it-IT" sz="2000" dirty="0" smtClean="0"/>
              <a:t> abbia un significato matematico più preciso. Sulla scorta di un'affermazione di San Tommaso d'Aquino:</a:t>
            </a:r>
          </a:p>
          <a:p>
            <a:pPr>
              <a:buNone/>
            </a:pPr>
            <a:endParaRPr lang="it-IT" sz="2000" dirty="0" smtClean="0"/>
          </a:p>
          <a:p>
            <a:pPr>
              <a:buNone/>
            </a:pPr>
            <a:r>
              <a:rPr lang="it-IT" sz="2000" dirty="0" smtClean="0"/>
              <a:t>    “</a:t>
            </a:r>
            <a:r>
              <a:rPr lang="it-IT" sz="2000" i="1" dirty="0" smtClean="0"/>
              <a:t>Multitudo angelorum trascendit omnem materialem multitudinem</a:t>
            </a:r>
            <a:r>
              <a:rPr lang="it-IT" sz="2000" dirty="0" smtClean="0"/>
              <a:t>”</a:t>
            </a:r>
          </a:p>
          <a:p>
            <a:pPr>
              <a:buNone/>
            </a:pPr>
            <a:r>
              <a:rPr lang="it-IT" sz="2000" dirty="0" smtClean="0"/>
              <a:t/>
            </a:r>
            <a:br>
              <a:rPr lang="it-IT" sz="2000" dirty="0" smtClean="0"/>
            </a:br>
            <a:r>
              <a:rPr lang="it-IT" sz="2000" dirty="0" smtClean="0"/>
              <a:t>La moltitudine degli angeli supera ogni moltitudine materiale.</a:t>
            </a:r>
          </a:p>
          <a:p>
            <a:pPr>
              <a:buNone/>
            </a:pPr>
            <a:r>
              <a:rPr lang="it-IT" sz="2000" dirty="0" smtClean="0"/>
              <a:t>                                                     (</a:t>
            </a:r>
            <a:r>
              <a:rPr lang="it-IT" sz="2000" i="1" dirty="0" smtClean="0"/>
              <a:t>Summa Theologica I, CXII, 4</a:t>
            </a:r>
            <a:r>
              <a:rPr lang="it-IT" sz="2000" dirty="0" smtClean="0"/>
              <a:t>)</a:t>
            </a:r>
          </a:p>
          <a:p>
            <a:pPr>
              <a:buNone/>
            </a:pPr>
            <a:endParaRPr lang="it-IT" sz="2000" dirty="0" smtClean="0"/>
          </a:p>
          <a:p>
            <a:pPr algn="just">
              <a:buNone/>
            </a:pPr>
            <a:r>
              <a:rPr lang="it-IT" sz="2000" dirty="0" smtClean="0"/>
              <a:t>    E’ possibile che Dante non fosse ancora soddisfatto dell'iperbolico numero rappresentato dal </a:t>
            </a:r>
            <a:r>
              <a:rPr lang="it-IT" sz="2000" i="1" dirty="0" smtClean="0"/>
              <a:t>doppiar de li scacchi</a:t>
            </a:r>
            <a:r>
              <a:rPr lang="it-IT" sz="2000" dirty="0" smtClean="0"/>
              <a:t>, e così abbia pensato di sostituire alle potenze del due le potenze del mille. </a:t>
            </a:r>
          </a:p>
          <a:p>
            <a:pPr>
              <a:buNone/>
            </a:pPr>
            <a:endParaRPr lang="it-IT"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Dante e la matematica</a:t>
            </a:r>
            <a:endParaRPr lang="it-IT" dirty="0"/>
          </a:p>
        </p:txBody>
      </p:sp>
      <p:sp>
        <p:nvSpPr>
          <p:cNvPr id="3" name="Segnaposto contenuto 2"/>
          <p:cNvSpPr>
            <a:spLocks noGrp="1"/>
          </p:cNvSpPr>
          <p:nvPr>
            <p:ph sz="quarter" idx="1"/>
          </p:nvPr>
        </p:nvSpPr>
        <p:spPr/>
        <p:txBody>
          <a:bodyPr>
            <a:normAutofit fontScale="92500" lnSpcReduction="20000"/>
          </a:bodyPr>
          <a:lstStyle/>
          <a:p>
            <a:pPr algn="just">
              <a:buNone/>
            </a:pPr>
            <a:r>
              <a:rPr lang="it-IT" dirty="0" smtClean="0"/>
              <a:t>    La </a:t>
            </a:r>
            <a:r>
              <a:rPr lang="it-IT" i="1" dirty="0" smtClean="0"/>
              <a:t>Commedia</a:t>
            </a:r>
            <a:r>
              <a:rPr lang="it-IT" dirty="0" smtClean="0"/>
              <a:t> è senz’altro l’opera più importante della nostra storia letteraria. Dante è considerato  il padre della lingua italiana; la sua opera  accomuna gli Italiani e riesce a coinvolgere tutte le classi sociali e attraversare i secoli, presentandosi come modello di vita, oltre che come classico della letteratura. </a:t>
            </a:r>
          </a:p>
          <a:p>
            <a:pPr algn="just">
              <a:buNone/>
            </a:pPr>
            <a:r>
              <a:rPr lang="it-IT" dirty="0" smtClean="0"/>
              <a:t>    Dante fa della </a:t>
            </a:r>
            <a:r>
              <a:rPr lang="it-IT" i="1" dirty="0" smtClean="0"/>
              <a:t>Commedia</a:t>
            </a:r>
            <a:r>
              <a:rPr lang="it-IT" dirty="0" smtClean="0"/>
              <a:t> non solo un’opera letteraria, ma mostra anche il suo sapere riguardo aspetti matematici e scientifici, cosmologici e astrologici, fisici e logici. Possiamo sviluppare, sotto l’aspetto matematico, diversi argomenti presenti nella Commedia, come per esempio </a:t>
            </a:r>
            <a:r>
              <a:rPr lang="it-IT" i="1" dirty="0" smtClean="0"/>
              <a:t>il gioco della zara</a:t>
            </a:r>
            <a:r>
              <a:rPr lang="it-IT" dirty="0" smtClean="0"/>
              <a:t>, </a:t>
            </a:r>
            <a:r>
              <a:rPr lang="it-IT" i="1" dirty="0" smtClean="0"/>
              <a:t>la quadratura del cerchio </a:t>
            </a:r>
            <a:r>
              <a:rPr lang="it-IT" dirty="0" smtClean="0"/>
              <a:t>o ancora </a:t>
            </a:r>
            <a:r>
              <a:rPr lang="it-IT" i="1" dirty="0" smtClean="0"/>
              <a:t>le dimensioni dell’Inferno</a:t>
            </a:r>
            <a:r>
              <a:rPr lang="it-IT" dirty="0" smtClean="0"/>
              <a:t>; in questa presentazione viene approfondito il tema dell’infinito di Dante, riguardante </a:t>
            </a:r>
            <a:r>
              <a:rPr lang="it-IT" i="1" dirty="0" smtClean="0"/>
              <a:t>la leggenda di </a:t>
            </a:r>
            <a:r>
              <a:rPr lang="it-IT" i="1" dirty="0" err="1" smtClean="0"/>
              <a:t>Sissa</a:t>
            </a:r>
            <a:r>
              <a:rPr lang="it-IT" i="1" dirty="0" smtClean="0"/>
              <a:t> </a:t>
            </a:r>
            <a:r>
              <a:rPr lang="it-IT" i="1" dirty="0" err="1" smtClean="0"/>
              <a:t>Nassir</a:t>
            </a:r>
            <a:r>
              <a:rPr lang="it-IT" i="1" dirty="0" smtClean="0"/>
              <a:t>, inventore del gioco degli scacchi, </a:t>
            </a:r>
            <a:r>
              <a:rPr lang="it-IT" dirty="0" smtClean="0"/>
              <a:t> e </a:t>
            </a:r>
            <a:r>
              <a:rPr lang="it-IT" i="1" dirty="0" smtClean="0"/>
              <a:t>il numero degli angeli </a:t>
            </a:r>
            <a:r>
              <a:rPr lang="it-IT" dirty="0" smtClean="0"/>
              <a:t>nel Paradiso.</a:t>
            </a:r>
            <a:endParaRPr lang="it-I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Quanti angeli ci sono?</a:t>
            </a:r>
            <a:endParaRPr lang="it-IT" dirty="0"/>
          </a:p>
        </p:txBody>
      </p:sp>
      <p:sp>
        <p:nvSpPr>
          <p:cNvPr id="3" name="Segnaposto contenuto 2"/>
          <p:cNvSpPr>
            <a:spLocks noGrp="1"/>
          </p:cNvSpPr>
          <p:nvPr>
            <p:ph sz="quarter" idx="1"/>
          </p:nvPr>
        </p:nvSpPr>
        <p:spPr>
          <a:xfrm>
            <a:off x="457200" y="1600200"/>
            <a:ext cx="7467600" cy="4493096"/>
          </a:xfrm>
        </p:spPr>
        <p:txBody>
          <a:bodyPr>
            <a:normAutofit fontScale="85000" lnSpcReduction="10000"/>
          </a:bodyPr>
          <a:lstStyle/>
          <a:p>
            <a:pPr algn="just">
              <a:buNone/>
            </a:pPr>
            <a:r>
              <a:rPr lang="it-IT" dirty="0" smtClean="0"/>
              <a:t>    Praticamente, per sapere quanti angeli intende Dante, sulla prima casella della scacchiera dobbiamo mettere un angelo, sulla seconda ne mettiamo non due ma mille, sulla terza mille per mille, cioè un milione, sulla quarta un milione per mille, cioè un miliardo, e così via fino alla sessaquattresima casella. In tal modo gli angeli invece che raddoppiare si </a:t>
            </a:r>
            <a:r>
              <a:rPr lang="it-IT" i="1" dirty="0" smtClean="0"/>
              <a:t>immillano</a:t>
            </a:r>
            <a:r>
              <a:rPr lang="it-IT" dirty="0" smtClean="0"/>
              <a:t>. </a:t>
            </a:r>
          </a:p>
          <a:p>
            <a:pPr algn="just">
              <a:buNone/>
            </a:pPr>
            <a:r>
              <a:rPr lang="it-IT" dirty="0" smtClean="0"/>
              <a:t>    Dunque il problema di Sissa Nassir si trasforma in quello di trovare la somma dei primi 64 termini di una progressione geometrica il cui primo termine è 1 e la ragione vale 1000. </a:t>
            </a:r>
          </a:p>
          <a:p>
            <a:pPr>
              <a:buNone/>
            </a:pPr>
            <a:r>
              <a:rPr lang="it-IT" dirty="0" smtClean="0"/>
              <a:t>    La formula </a:t>
            </a:r>
            <a:r>
              <a:rPr lang="it-IT" i="1" dirty="0" smtClean="0"/>
              <a:t>S</a:t>
            </a:r>
            <a:r>
              <a:rPr lang="it-IT" i="1" baseline="-25000" dirty="0" smtClean="0"/>
              <a:t>n</a:t>
            </a:r>
            <a:r>
              <a:rPr lang="it-IT" i="1" dirty="0" smtClean="0"/>
              <a:t> = a</a:t>
            </a:r>
            <a:r>
              <a:rPr lang="it-IT" i="1" baseline="-25000" dirty="0" smtClean="0"/>
              <a:t>1</a:t>
            </a:r>
            <a:r>
              <a:rPr lang="it-IT" i="1" dirty="0" smtClean="0"/>
              <a:t>(q</a:t>
            </a:r>
            <a:r>
              <a:rPr lang="it-IT" i="1" baseline="30000" dirty="0" smtClean="0"/>
              <a:t>n</a:t>
            </a:r>
            <a:r>
              <a:rPr lang="it-IT" i="1" dirty="0" smtClean="0"/>
              <a:t> – 1)/(q – 1) </a:t>
            </a:r>
            <a:r>
              <a:rPr lang="it-IT" dirty="0" smtClean="0"/>
              <a:t> ci dà allora:</a:t>
            </a:r>
          </a:p>
          <a:p>
            <a:pPr>
              <a:buNone/>
            </a:pPr>
            <a:endParaRPr lang="it-IT" dirty="0" smtClean="0"/>
          </a:p>
          <a:p>
            <a:pPr>
              <a:buNone/>
            </a:pPr>
            <a:r>
              <a:rPr lang="it-IT" dirty="0" smtClean="0"/>
              <a:t>    </a:t>
            </a:r>
            <a:r>
              <a:rPr lang="it-IT" i="1" dirty="0" smtClean="0"/>
              <a:t>S</a:t>
            </a:r>
            <a:r>
              <a:rPr lang="it-IT" i="1" baseline="-25000" dirty="0" smtClean="0"/>
              <a:t>64</a:t>
            </a:r>
            <a:r>
              <a:rPr lang="it-IT" i="1" dirty="0" smtClean="0"/>
              <a:t>= 1(1000</a:t>
            </a:r>
            <a:r>
              <a:rPr lang="it-IT" i="1" baseline="30000" dirty="0" smtClean="0"/>
              <a:t>64</a:t>
            </a:r>
            <a:r>
              <a:rPr lang="it-IT" i="1" dirty="0" smtClean="0"/>
              <a:t> – 1) / (1000 – 1) </a:t>
            </a:r>
          </a:p>
          <a:p>
            <a:pPr>
              <a:buNone/>
            </a:pPr>
            <a:r>
              <a:rPr lang="it-IT" i="1" dirty="0" smtClean="0"/>
              <a:t>          = (10</a:t>
            </a:r>
            <a:r>
              <a:rPr lang="it-IT" i="1" baseline="30000" dirty="0" smtClean="0"/>
              <a:t>192</a:t>
            </a:r>
            <a:r>
              <a:rPr lang="it-IT" i="1" dirty="0" smtClean="0"/>
              <a:t> – 1) / 999 </a:t>
            </a:r>
          </a:p>
          <a:p>
            <a:pPr>
              <a:buNone/>
            </a:pPr>
            <a:r>
              <a:rPr lang="it-IT" i="1" dirty="0" smtClean="0"/>
              <a:t>          </a:t>
            </a:r>
            <a:r>
              <a:rPr lang="it-IT" dirty="0" smtClean="0"/>
              <a:t>≈ </a:t>
            </a:r>
            <a:r>
              <a:rPr lang="it-IT" i="1" dirty="0" smtClean="0"/>
              <a:t>1,001· 10</a:t>
            </a:r>
            <a:r>
              <a:rPr lang="it-IT" i="1" baseline="30000" dirty="0" smtClean="0"/>
              <a:t>189</a:t>
            </a:r>
            <a:endParaRPr lang="it-IT" i="1" dirty="0" smtClean="0"/>
          </a:p>
          <a:p>
            <a:endParaRPr lang="it-IT" dirty="0"/>
          </a:p>
        </p:txBody>
      </p:sp>
      <p:pic>
        <p:nvPicPr>
          <p:cNvPr id="4" name="Picture 2"/>
          <p:cNvPicPr>
            <a:picLocks noChangeAspect="1" noChangeArrowheads="1"/>
          </p:cNvPicPr>
          <p:nvPr/>
        </p:nvPicPr>
        <p:blipFill>
          <a:blip r:embed="rId2" cstate="print"/>
          <a:srcRect/>
          <a:stretch>
            <a:fillRect/>
          </a:stretch>
        </p:blipFill>
        <p:spPr bwMode="auto">
          <a:xfrm>
            <a:off x="6084168" y="4941168"/>
            <a:ext cx="1008112" cy="1253759"/>
          </a:xfrm>
          <a:prstGeom prst="rect">
            <a:avLst/>
          </a:prstGeom>
          <a:noFill/>
          <a:ln w="9525">
            <a:noFill/>
            <a:miter lim="800000"/>
            <a:headEnd/>
            <a:tailEnd/>
          </a:ln>
        </p:spPr>
      </p:pic>
      <p:pic>
        <p:nvPicPr>
          <p:cNvPr id="5" name="Picture 3"/>
          <p:cNvPicPr>
            <a:picLocks noChangeAspect="1" noChangeArrowheads="1"/>
          </p:cNvPicPr>
          <p:nvPr/>
        </p:nvPicPr>
        <p:blipFill>
          <a:blip r:embed="rId3" cstate="print"/>
          <a:srcRect/>
          <a:stretch>
            <a:fillRect/>
          </a:stretch>
        </p:blipFill>
        <p:spPr bwMode="auto">
          <a:xfrm>
            <a:off x="7668344" y="5489848"/>
            <a:ext cx="1051729" cy="1368152"/>
          </a:xfrm>
          <a:prstGeom prst="rect">
            <a:avLst/>
          </a:prstGeom>
          <a:noFill/>
          <a:ln w="9525">
            <a:noFill/>
            <a:miter lim="800000"/>
            <a:headEnd/>
            <a:tailEnd/>
          </a:ln>
        </p:spPr>
      </p:pic>
      <p:pic>
        <p:nvPicPr>
          <p:cNvPr id="6" name="Picture 4"/>
          <p:cNvPicPr>
            <a:picLocks noChangeAspect="1" noChangeArrowheads="1"/>
          </p:cNvPicPr>
          <p:nvPr/>
        </p:nvPicPr>
        <p:blipFill>
          <a:blip r:embed="rId4" cstate="print"/>
          <a:srcRect/>
          <a:stretch>
            <a:fillRect/>
          </a:stretch>
        </p:blipFill>
        <p:spPr bwMode="auto">
          <a:xfrm>
            <a:off x="7092280" y="4221088"/>
            <a:ext cx="1080120" cy="127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Conclusioni</a:t>
            </a:r>
            <a:endParaRPr lang="it-IT" dirty="0"/>
          </a:p>
        </p:txBody>
      </p:sp>
      <p:sp>
        <p:nvSpPr>
          <p:cNvPr id="3" name="Segnaposto contenuto 2"/>
          <p:cNvSpPr>
            <a:spLocks noGrp="1"/>
          </p:cNvSpPr>
          <p:nvPr>
            <p:ph sz="quarter" idx="1"/>
          </p:nvPr>
        </p:nvSpPr>
        <p:spPr/>
        <p:txBody>
          <a:bodyPr/>
          <a:lstStyle/>
          <a:p>
            <a:pPr>
              <a:buNone/>
            </a:pPr>
            <a:r>
              <a:rPr lang="it-IT" dirty="0" smtClean="0"/>
              <a:t>   </a:t>
            </a:r>
            <a:r>
              <a:rPr lang="it-IT" sz="2000" dirty="0" smtClean="0"/>
              <a:t>Un numero decisamente al di là di ogni possibilità di conteggio, dato che la massa in grammi dell'universo oggi conosciuto arriva “appena” fino a 10</a:t>
            </a:r>
            <a:r>
              <a:rPr lang="it-IT" sz="2000" baseline="30000" dirty="0" smtClean="0"/>
              <a:t>58</a:t>
            </a:r>
            <a:r>
              <a:rPr lang="it-IT" sz="2000" dirty="0" smtClean="0"/>
              <a:t>, e il numero di protoni nell'universo conosciuto giunge “solo” a 10</a:t>
            </a:r>
            <a:r>
              <a:rPr lang="it-IT" sz="2000" baseline="30000" dirty="0" smtClean="0"/>
              <a:t>81</a:t>
            </a:r>
            <a:r>
              <a:rPr lang="it-IT" sz="2000" dirty="0" smtClean="0"/>
              <a:t>.</a:t>
            </a:r>
          </a:p>
          <a:p>
            <a:pPr>
              <a:buNone/>
            </a:pPr>
            <a:r>
              <a:rPr lang="it-IT" sz="2000" dirty="0" smtClean="0"/>
              <a:t>     </a:t>
            </a:r>
          </a:p>
          <a:p>
            <a:pPr>
              <a:buNone/>
            </a:pPr>
            <a:r>
              <a:rPr lang="it-IT" sz="2000" dirty="0" smtClean="0"/>
              <a:t>    Ancora una volta, Dante ha dimostrato si saper affiancare l'abilità di maneggiare i numeri all'immancabile creatività linguistica. Davvero si può affermare che la </a:t>
            </a:r>
            <a:r>
              <a:rPr lang="it-IT" sz="2000" i="1" dirty="0" smtClean="0"/>
              <a:t>Divina Commedia </a:t>
            </a:r>
            <a:r>
              <a:rPr lang="it-IT" sz="2000" dirty="0" smtClean="0"/>
              <a:t>è la sintesi dell'intero scibile medioevale, non solo dal punto di vista letterario, ma anche scientifico.</a:t>
            </a:r>
          </a:p>
          <a:p>
            <a:endParaRPr lang="it-IT"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FONTI</a:t>
            </a:r>
            <a:endParaRPr lang="it-IT" dirty="0"/>
          </a:p>
        </p:txBody>
      </p:sp>
      <p:sp>
        <p:nvSpPr>
          <p:cNvPr id="3" name="Segnaposto contenuto 2"/>
          <p:cNvSpPr>
            <a:spLocks noGrp="1"/>
          </p:cNvSpPr>
          <p:nvPr>
            <p:ph sz="quarter" idx="1"/>
          </p:nvPr>
        </p:nvSpPr>
        <p:spPr>
          <a:xfrm>
            <a:off x="457200" y="1600200"/>
            <a:ext cx="7467600" cy="3686188"/>
          </a:xfrm>
        </p:spPr>
        <p:txBody>
          <a:bodyPr>
            <a:normAutofit/>
          </a:bodyPr>
          <a:lstStyle/>
          <a:p>
            <a:pPr>
              <a:buNone/>
            </a:pPr>
            <a:r>
              <a:rPr lang="it-IT" sz="2000" dirty="0" smtClean="0"/>
              <a:t>www.fmboschetto.it;</a:t>
            </a:r>
            <a:endParaRPr lang="it-IT" sz="2000" i="1" dirty="0" smtClean="0"/>
          </a:p>
          <a:p>
            <a:pPr>
              <a:buNone/>
            </a:pPr>
            <a:endParaRPr lang="it-IT" sz="2000" i="1" dirty="0" smtClean="0"/>
          </a:p>
          <a:p>
            <a:pPr>
              <a:buNone/>
            </a:pPr>
            <a:r>
              <a:rPr lang="it-IT" sz="2000" dirty="0" smtClean="0"/>
              <a:t>www.italica.rai.it/</a:t>
            </a:r>
            <a:r>
              <a:rPr lang="it-IT" sz="2000" dirty="0" err="1" smtClean="0"/>
              <a:t>scheda.php</a:t>
            </a:r>
            <a:r>
              <a:rPr lang="it-IT" sz="2000" dirty="0" smtClean="0"/>
              <a:t>?scheda=dante_riassunti_paradiso_xxviii;</a:t>
            </a:r>
          </a:p>
          <a:p>
            <a:pPr>
              <a:buNone/>
            </a:pPr>
            <a:endParaRPr lang="it-IT" sz="2000" dirty="0" smtClean="0"/>
          </a:p>
          <a:p>
            <a:pPr>
              <a:buNone/>
            </a:pPr>
            <a:r>
              <a:rPr lang="it-IT" sz="2000" dirty="0" smtClean="0"/>
              <a:t>www.matematicamente.it/</a:t>
            </a:r>
            <a:r>
              <a:rPr lang="it-IT" sz="2000" dirty="0" err="1" smtClean="0"/>
              <a:t>staticfiles</a:t>
            </a:r>
            <a:r>
              <a:rPr lang="it-IT" sz="2000" dirty="0" smtClean="0"/>
              <a:t>/teoria/aritmetica/progressioni_geometriche.pdf.</a:t>
            </a:r>
          </a:p>
        </p:txBody>
      </p:sp>
      <p:sp>
        <p:nvSpPr>
          <p:cNvPr id="4" name="Titolo 1"/>
          <p:cNvSpPr txBox="1">
            <a:spLocks/>
          </p:cNvSpPr>
          <p:nvPr/>
        </p:nvSpPr>
        <p:spPr>
          <a:xfrm>
            <a:off x="3131840" y="5715000"/>
            <a:ext cx="7467600" cy="1143000"/>
          </a:xfrm>
          <a:prstGeom prst="rect">
            <a:avLst/>
          </a:prstGeom>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sz="1900" cap="small" dirty="0" smtClean="0">
                <a:solidFill>
                  <a:schemeClr val="tx2"/>
                </a:solidFill>
                <a:latin typeface="+mj-lt"/>
                <a:ea typeface="+mj-ea"/>
                <a:cs typeface="+mj-cs"/>
              </a:rPr>
              <a:t>Zarantonello francesca , 3°C1, a.s. 2013-2014 </a:t>
            </a:r>
            <a:endParaRPr kumimoji="0" lang="it-IT" sz="1900" b="0" i="0" u="none" strike="noStrike" kern="1200" cap="small"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canto xxviii del </a:t>
            </a:r>
            <a:r>
              <a:rPr lang="it-IT" i="1" dirty="0" smtClean="0"/>
              <a:t>paradiso</a:t>
            </a:r>
            <a:r>
              <a:rPr lang="it-IT" dirty="0" smtClean="0"/>
              <a:t> </a:t>
            </a:r>
            <a:endParaRPr lang="it-IT" dirty="0"/>
          </a:p>
        </p:txBody>
      </p:sp>
      <p:sp>
        <p:nvSpPr>
          <p:cNvPr id="3" name="Segnaposto contenuto 2"/>
          <p:cNvSpPr>
            <a:spLocks noGrp="1"/>
          </p:cNvSpPr>
          <p:nvPr>
            <p:ph sz="quarter" idx="1"/>
          </p:nvPr>
        </p:nvSpPr>
        <p:spPr>
          <a:xfrm>
            <a:off x="457200" y="1600200"/>
            <a:ext cx="4906888" cy="4873752"/>
          </a:xfrm>
        </p:spPr>
        <p:txBody>
          <a:bodyPr>
            <a:normAutofit/>
          </a:bodyPr>
          <a:lstStyle/>
          <a:p>
            <a:pPr algn="just">
              <a:buNone/>
            </a:pPr>
            <a:r>
              <a:rPr lang="it-IT" sz="1900" dirty="0" smtClean="0"/>
              <a:t>    Dante scorge negli occhi di Beatrice un punto luminoso e, rivolgendosi verso il cielo, vede lo stesso punto infuso di una luce così abbagliante che lo costringe a distogliere lo sguardo. Vicinissimo al punto, gira rapidissimo un cerchio infuocato. Questo cerchio è circondato da tutti gli altri, i quali appaiono sempre più ampi e meno veloci mano a mano che si allontanano dal centro. </a:t>
            </a:r>
            <a:endParaRPr lang="it-IT" sz="1900" dirty="0"/>
          </a:p>
        </p:txBody>
      </p:sp>
      <p:pic>
        <p:nvPicPr>
          <p:cNvPr id="4" name="Immagine 3" descr="Dante_e_Beatrice_XIV_century - Copia.jpg"/>
          <p:cNvPicPr>
            <a:picLocks noChangeAspect="1"/>
          </p:cNvPicPr>
          <p:nvPr/>
        </p:nvPicPr>
        <p:blipFill>
          <a:blip r:embed="rId2" cstate="print"/>
          <a:stretch>
            <a:fillRect/>
          </a:stretch>
        </p:blipFill>
        <p:spPr>
          <a:xfrm>
            <a:off x="5404535" y="2996952"/>
            <a:ext cx="3263341" cy="36004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467600" cy="654032"/>
          </a:xfrm>
        </p:spPr>
        <p:txBody>
          <a:bodyPr/>
          <a:lstStyle/>
          <a:p>
            <a:r>
              <a:rPr lang="it-IT" dirty="0" smtClean="0"/>
              <a:t>Il canto xxviii del </a:t>
            </a:r>
            <a:r>
              <a:rPr lang="it-IT" i="1" dirty="0" smtClean="0"/>
              <a:t>paradiso</a:t>
            </a:r>
            <a:r>
              <a:rPr lang="it-IT" dirty="0" smtClean="0"/>
              <a:t> </a:t>
            </a:r>
            <a:endParaRPr lang="it-IT" dirty="0"/>
          </a:p>
        </p:txBody>
      </p:sp>
      <p:sp>
        <p:nvSpPr>
          <p:cNvPr id="3" name="Segnaposto contenuto 2"/>
          <p:cNvSpPr>
            <a:spLocks noGrp="1"/>
          </p:cNvSpPr>
          <p:nvPr>
            <p:ph sz="quarter" idx="1"/>
          </p:nvPr>
        </p:nvSpPr>
        <p:spPr>
          <a:xfrm>
            <a:off x="179512" y="1142984"/>
            <a:ext cx="8147248" cy="5359568"/>
          </a:xfrm>
        </p:spPr>
        <p:txBody>
          <a:bodyPr>
            <a:normAutofit/>
          </a:bodyPr>
          <a:lstStyle/>
          <a:p>
            <a:pPr algn="just">
              <a:buNone/>
            </a:pPr>
            <a:r>
              <a:rPr lang="it-IT" sz="1900" dirty="0" smtClean="0"/>
              <a:t>    Beatrice spiega al poeta che quel punto è Dio e che il cerchio che gli si muove più vicino è anche il più veloce poiché è mosso da un amore più ardente. Il Primo Mobile che trascina nel suo moto tutto l'universo corrisponde al cerchio che ha più amore e sapienza: e se il poeta considererà la virtù, e non la grandezza delle sfere celesti e dei cerchi angelici, noterà la corrispondenza che</a:t>
            </a:r>
            <a:endParaRPr lang="it-IT" sz="1900" dirty="0"/>
          </a:p>
        </p:txBody>
      </p:sp>
      <p:pic>
        <p:nvPicPr>
          <p:cNvPr id="4" name="Immagine 3" descr="struttura_paradiso.jpg"/>
          <p:cNvPicPr>
            <a:picLocks noChangeAspect="1"/>
          </p:cNvPicPr>
          <p:nvPr/>
        </p:nvPicPr>
        <p:blipFill>
          <a:blip r:embed="rId2" cstate="print"/>
          <a:stretch>
            <a:fillRect/>
          </a:stretch>
        </p:blipFill>
        <p:spPr>
          <a:xfrm>
            <a:off x="5143504" y="2786058"/>
            <a:ext cx="3168352" cy="3534231"/>
          </a:xfrm>
          <a:prstGeom prst="rect">
            <a:avLst/>
          </a:prstGeom>
        </p:spPr>
      </p:pic>
      <p:sp>
        <p:nvSpPr>
          <p:cNvPr id="5" name="CasellaDiTesto 4"/>
          <p:cNvSpPr txBox="1"/>
          <p:nvPr/>
        </p:nvSpPr>
        <p:spPr>
          <a:xfrm>
            <a:off x="467544" y="2857496"/>
            <a:ext cx="4608512" cy="2723823"/>
          </a:xfrm>
          <a:prstGeom prst="rect">
            <a:avLst/>
          </a:prstGeom>
          <a:noFill/>
        </p:spPr>
        <p:txBody>
          <a:bodyPr wrap="square" rtlCol="0">
            <a:spAutoFit/>
          </a:bodyPr>
          <a:lstStyle/>
          <a:p>
            <a:pPr algn="just"/>
            <a:r>
              <a:rPr lang="it-IT" sz="1900" dirty="0" smtClean="0"/>
              <a:t>esiste fra il cielo maggiore e la maggiore Intelligenza motrice e tra il cielo minore e la minore Intelligenza motrice. Dante è preso, però, da altri dubbi e la sua guida spiega l'ordine dei cori che sono distribuiti in tre gerarchie: i nove cori angelici sono rivolti verso il punto che è Dio ed esercitano, dai superiori verso gli inferiori, un'azione benefica.</a:t>
            </a:r>
            <a:endParaRPr lang="it-IT" sz="19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untitled.png"/>
          <p:cNvPicPr>
            <a:picLocks noChangeAspect="1"/>
          </p:cNvPicPr>
          <p:nvPr/>
        </p:nvPicPr>
        <p:blipFill>
          <a:blip r:embed="rId2" cstate="print"/>
          <a:stretch>
            <a:fillRect/>
          </a:stretch>
        </p:blipFill>
        <p:spPr>
          <a:xfrm rot="16200000">
            <a:off x="2087726" y="-351421"/>
            <a:ext cx="2160240" cy="5976665"/>
          </a:xfrm>
          <a:prstGeom prst="rect">
            <a:avLst/>
          </a:prstGeom>
        </p:spPr>
      </p:pic>
      <p:sp>
        <p:nvSpPr>
          <p:cNvPr id="2" name="Titolo 1"/>
          <p:cNvSpPr>
            <a:spLocks noGrp="1"/>
          </p:cNvSpPr>
          <p:nvPr>
            <p:ph type="title"/>
          </p:nvPr>
        </p:nvSpPr>
        <p:spPr/>
        <p:txBody>
          <a:bodyPr/>
          <a:lstStyle/>
          <a:p>
            <a:r>
              <a:rPr lang="it-IT" dirty="0" smtClean="0"/>
              <a:t>I versi del canto </a:t>
            </a:r>
            <a:endParaRPr lang="it-IT" dirty="0"/>
          </a:p>
        </p:txBody>
      </p:sp>
      <p:sp>
        <p:nvSpPr>
          <p:cNvPr id="3" name="Segnaposto contenuto 2"/>
          <p:cNvSpPr>
            <a:spLocks noGrp="1"/>
          </p:cNvSpPr>
          <p:nvPr>
            <p:ph sz="quarter" idx="1"/>
          </p:nvPr>
        </p:nvSpPr>
        <p:spPr>
          <a:xfrm>
            <a:off x="395536" y="1700808"/>
            <a:ext cx="7467600" cy="4873752"/>
          </a:xfrm>
        </p:spPr>
        <p:txBody>
          <a:bodyPr>
            <a:normAutofit lnSpcReduction="10000"/>
          </a:bodyPr>
          <a:lstStyle/>
          <a:p>
            <a:pPr>
              <a:lnSpc>
                <a:spcPct val="210000"/>
              </a:lnSpc>
              <a:buNone/>
            </a:pPr>
            <a:endParaRPr lang="it-IT" sz="2000" b="1" dirty="0" smtClean="0"/>
          </a:p>
          <a:p>
            <a:pPr>
              <a:lnSpc>
                <a:spcPct val="210000"/>
              </a:lnSpc>
              <a:buNone/>
            </a:pPr>
            <a:endParaRPr lang="it-IT" sz="2000" b="1" dirty="0" smtClean="0"/>
          </a:p>
          <a:p>
            <a:pPr algn="r">
              <a:buNone/>
            </a:pPr>
            <a:endParaRPr lang="it-IT" sz="2000" dirty="0" smtClean="0"/>
          </a:p>
          <a:p>
            <a:pPr algn="r">
              <a:buNone/>
            </a:pPr>
            <a:endParaRPr lang="it-IT" sz="2000" dirty="0" smtClean="0"/>
          </a:p>
          <a:p>
            <a:pPr algn="r">
              <a:buNone/>
            </a:pPr>
            <a:endParaRPr lang="it-IT" sz="2000" dirty="0" smtClean="0"/>
          </a:p>
          <a:p>
            <a:pPr algn="r">
              <a:buNone/>
            </a:pPr>
            <a:r>
              <a:rPr lang="it-IT" sz="2000" i="1" dirty="0" smtClean="0"/>
              <a:t>Paradiso,  XXVIII 91-93</a:t>
            </a:r>
          </a:p>
          <a:p>
            <a:pPr>
              <a:buNone/>
            </a:pPr>
            <a:endParaRPr lang="it-IT" sz="2000" dirty="0" smtClean="0"/>
          </a:p>
          <a:p>
            <a:pPr>
              <a:buNone/>
            </a:pPr>
            <a:r>
              <a:rPr lang="it-IT" sz="2000" dirty="0" smtClean="0"/>
              <a:t>Ogni singola scintilla girava assieme al cerchio di</a:t>
            </a:r>
          </a:p>
          <a:p>
            <a:pPr>
              <a:buNone/>
            </a:pPr>
            <a:r>
              <a:rPr lang="it-IT" sz="2000" dirty="0" smtClean="0"/>
              <a:t>fuoco; ed erano tanto numerose, che il loro numero </a:t>
            </a:r>
          </a:p>
          <a:p>
            <a:pPr>
              <a:buNone/>
            </a:pPr>
            <a:r>
              <a:rPr lang="it-IT" sz="2000" dirty="0" smtClean="0"/>
              <a:t>diventava di tante migliaia più della progressione</a:t>
            </a:r>
          </a:p>
          <a:p>
            <a:pPr>
              <a:buNone/>
            </a:pPr>
            <a:r>
              <a:rPr lang="it-IT" sz="2000" dirty="0" smtClean="0"/>
              <a:t>numerica in base alle caselle della scacchiera. </a:t>
            </a:r>
          </a:p>
          <a:p>
            <a:pPr>
              <a:buNone/>
            </a:pPr>
            <a:endParaRPr lang="it-IT" dirty="0"/>
          </a:p>
        </p:txBody>
      </p:sp>
      <p:sp>
        <p:nvSpPr>
          <p:cNvPr id="5" name="CasellaDiTesto 4"/>
          <p:cNvSpPr txBox="1"/>
          <p:nvPr/>
        </p:nvSpPr>
        <p:spPr>
          <a:xfrm>
            <a:off x="899592" y="2060848"/>
            <a:ext cx="4968552" cy="1505027"/>
          </a:xfrm>
          <a:prstGeom prst="rect">
            <a:avLst/>
          </a:prstGeom>
          <a:noFill/>
        </p:spPr>
        <p:txBody>
          <a:bodyPr wrap="square" rtlCol="0">
            <a:spAutoFit/>
          </a:bodyPr>
          <a:lstStyle/>
          <a:p>
            <a:pPr>
              <a:buNone/>
            </a:pPr>
            <a:r>
              <a:rPr lang="it-IT" i="1" dirty="0" smtClean="0"/>
              <a:t>     “L’incendio suo seguiva ogne scintilla;</a:t>
            </a:r>
          </a:p>
          <a:p>
            <a:pPr>
              <a:buNone/>
            </a:pPr>
            <a:r>
              <a:rPr lang="it-IT" i="1" dirty="0" smtClean="0"/>
              <a:t>      ed eran tante, che ’l numero loro</a:t>
            </a:r>
          </a:p>
          <a:p>
            <a:pPr>
              <a:buNone/>
            </a:pPr>
            <a:r>
              <a:rPr lang="it-IT" i="1" dirty="0" smtClean="0"/>
              <a:t>      più che ’l doppiar de li scacchi s’inmilla.”</a:t>
            </a:r>
          </a:p>
          <a:p>
            <a:pPr>
              <a:lnSpc>
                <a:spcPct val="210000"/>
              </a:lnSpc>
              <a:buNone/>
            </a:pPr>
            <a:endParaRPr lang="it-IT"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versi del canto </a:t>
            </a:r>
            <a:r>
              <a:rPr lang="it-IT" dirty="0" err="1" smtClean="0"/>
              <a:t>XXVIII</a:t>
            </a:r>
            <a:r>
              <a:rPr lang="it-IT" dirty="0" smtClean="0"/>
              <a:t> </a:t>
            </a:r>
            <a:endParaRPr lang="it-IT" dirty="0"/>
          </a:p>
        </p:txBody>
      </p:sp>
      <p:sp>
        <p:nvSpPr>
          <p:cNvPr id="3" name="Segnaposto contenuto 2"/>
          <p:cNvSpPr>
            <a:spLocks noGrp="1"/>
          </p:cNvSpPr>
          <p:nvPr>
            <p:ph sz="quarter" idx="1"/>
          </p:nvPr>
        </p:nvSpPr>
        <p:spPr/>
        <p:txBody>
          <a:bodyPr anchor="t">
            <a:normAutofit/>
          </a:bodyPr>
          <a:lstStyle/>
          <a:p>
            <a:pPr algn="just">
              <a:buNone/>
            </a:pPr>
            <a:r>
              <a:rPr lang="it-IT" sz="2000" dirty="0" smtClean="0"/>
              <a:t>   </a:t>
            </a:r>
          </a:p>
          <a:p>
            <a:pPr algn="just">
              <a:buNone/>
            </a:pPr>
            <a:r>
              <a:rPr lang="it-IT" sz="2000" dirty="0" smtClean="0"/>
              <a:t>    Il grande numero cui si fa riferimento può essere inteso come quello de</a:t>
            </a:r>
            <a:r>
              <a:rPr lang="it-IT" sz="2000" b="1" dirty="0" smtClean="0"/>
              <a:t>gli</a:t>
            </a:r>
            <a:r>
              <a:rPr lang="it-IT" sz="2000" dirty="0" smtClean="0"/>
              <a:t> </a:t>
            </a:r>
            <a:r>
              <a:rPr lang="it-IT" sz="2000" b="1" dirty="0" smtClean="0"/>
              <a:t>angeli che nascono</a:t>
            </a:r>
            <a:r>
              <a:rPr lang="it-IT" sz="2000" dirty="0" smtClean="0"/>
              <a:t>; questi non </a:t>
            </a:r>
            <a:r>
              <a:rPr lang="it-IT" sz="2000" b="1" dirty="0" smtClean="0"/>
              <a:t>si contano</a:t>
            </a:r>
            <a:r>
              <a:rPr lang="it-IT" sz="2000" dirty="0" smtClean="0"/>
              <a:t> a uno a uno, ma </a:t>
            </a:r>
            <a:r>
              <a:rPr lang="it-IT" sz="2000" b="1" dirty="0" smtClean="0"/>
              <a:t>a mille a mille</a:t>
            </a:r>
            <a:r>
              <a:rPr lang="it-IT" sz="2000" dirty="0" smtClean="0"/>
              <a:t>. Quanto è grande il numero di questi angeli? Dante afferma che il loro immillarsi supera </a:t>
            </a:r>
            <a:r>
              <a:rPr lang="it-IT" sz="2000" i="1" dirty="0" smtClean="0"/>
              <a:t>’l doppiar de li scacchi</a:t>
            </a:r>
            <a:r>
              <a:rPr lang="it-IT" sz="2000" dirty="0" smtClean="0"/>
              <a:t>. È un evidente riferimento alla famosa leggenda di Sissa Nassir, l’inventore del gioco degli scacchi. Cosa c'entrano gli scacchi con il numero infinito di angeli? Ora lo scopriremo; raccontiamo prima la leggenda di Sissa Nassir. </a:t>
            </a:r>
            <a:endParaRPr lang="it-IT" sz="2000" dirty="0"/>
          </a:p>
        </p:txBody>
      </p:sp>
      <p:pic>
        <p:nvPicPr>
          <p:cNvPr id="1028" name="Picture 4"/>
          <p:cNvPicPr>
            <a:picLocks noChangeAspect="1" noChangeArrowheads="1"/>
          </p:cNvPicPr>
          <p:nvPr/>
        </p:nvPicPr>
        <p:blipFill>
          <a:blip r:embed="rId2" cstate="print"/>
          <a:srcRect/>
          <a:stretch>
            <a:fillRect/>
          </a:stretch>
        </p:blipFill>
        <p:spPr bwMode="auto">
          <a:xfrm>
            <a:off x="179512" y="4821201"/>
            <a:ext cx="1728192" cy="2036799"/>
          </a:xfrm>
          <a:prstGeom prst="rect">
            <a:avLst/>
          </a:prstGeom>
          <a:noFill/>
          <a:ln w="9525">
            <a:noFill/>
            <a:miter lim="800000"/>
            <a:headEnd/>
            <a:tailEnd/>
          </a:ln>
        </p:spPr>
      </p:pic>
      <p:pic>
        <p:nvPicPr>
          <p:cNvPr id="7" name="Immagine 6" descr="untitled.png"/>
          <p:cNvPicPr>
            <a:picLocks noChangeAspect="1"/>
          </p:cNvPicPr>
          <p:nvPr/>
        </p:nvPicPr>
        <p:blipFill>
          <a:blip r:embed="rId3" cstate="print"/>
          <a:stretch>
            <a:fillRect/>
          </a:stretch>
        </p:blipFill>
        <p:spPr>
          <a:xfrm>
            <a:off x="7092280" y="188640"/>
            <a:ext cx="1296144" cy="17984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leggenda di Sissa Nassir </a:t>
            </a:r>
            <a:endParaRPr lang="it-IT" dirty="0"/>
          </a:p>
        </p:txBody>
      </p:sp>
      <p:sp>
        <p:nvSpPr>
          <p:cNvPr id="3" name="Segnaposto contenuto 2"/>
          <p:cNvSpPr>
            <a:spLocks noGrp="1"/>
          </p:cNvSpPr>
          <p:nvPr>
            <p:ph sz="quarter" idx="1"/>
          </p:nvPr>
        </p:nvSpPr>
        <p:spPr/>
        <p:txBody>
          <a:bodyPr>
            <a:normAutofit fontScale="25000" lnSpcReduction="20000"/>
          </a:bodyPr>
          <a:lstStyle/>
          <a:p>
            <a:pPr algn="just">
              <a:buNone/>
            </a:pPr>
            <a:r>
              <a:rPr lang="it-IT" sz="8000" dirty="0" smtClean="0"/>
              <a:t>    </a:t>
            </a:r>
            <a:r>
              <a:rPr lang="it-IT" sz="8000" dirty="0" smtClean="0">
                <a:latin typeface="Lucida Calligraphy" pitchFamily="66" charset="0"/>
              </a:rPr>
              <a:t>Si narra che lo Shah di Persia perdette un figlio nel corso di una guerra e non riusciva a consolarsi per la sua morte. Siccome il sovrano intristiva e trascurava gli affari dell'impero, la corte chiese al matematico Sissa Nassir di inventare qualche nuovo passatempo per distrarlo e fargli così dimenticare il lutto subito. Detto, fatto: Sissa Nassir si mise all'opera ed inventò gli scacchi. Inizialmente il sovrano di Persia fu freddo, ma poi cominciò ad appassionarsi al gioco e rientrò in se stesso. Lieto perché Sissa Nassir gli aveva fatto un così bel dono, gli disse: “Come ricompensa chiedimi ciò che vuoi, e l'avrai!” A quel punto Sissa Nassir rispose: “O Re dei Re, prendi la scacchiera che ti ho donato e poni su di essa un chicco di grano (a volte è riportato riso) nella prima casella, due nella seconda, quattro nella terza, otto nella quarta, e via raddoppiando fino alla sessantaquattresima; metti tutto il grano in un sacco e dammelo.”</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leggenda di Sissa Nassir </a:t>
            </a:r>
            <a:endParaRPr lang="it-IT" dirty="0"/>
          </a:p>
        </p:txBody>
      </p:sp>
      <p:sp>
        <p:nvSpPr>
          <p:cNvPr id="3" name="Segnaposto contenuto 2"/>
          <p:cNvSpPr>
            <a:spLocks noGrp="1"/>
          </p:cNvSpPr>
          <p:nvPr>
            <p:ph sz="quarter" idx="1"/>
          </p:nvPr>
        </p:nvSpPr>
        <p:spPr>
          <a:xfrm>
            <a:off x="457200" y="1600200"/>
            <a:ext cx="7467600" cy="3556992"/>
          </a:xfrm>
        </p:spPr>
        <p:txBody>
          <a:bodyPr>
            <a:normAutofit fontScale="47500" lnSpcReduction="20000"/>
          </a:bodyPr>
          <a:lstStyle/>
          <a:p>
            <a:pPr algn="just">
              <a:buNone/>
            </a:pPr>
            <a:r>
              <a:rPr lang="it-IT" sz="4200" dirty="0" smtClean="0"/>
              <a:t>    </a:t>
            </a:r>
            <a:r>
              <a:rPr lang="it-IT" sz="4200" dirty="0" smtClean="0">
                <a:latin typeface="Lucida Calligraphy" pitchFamily="66" charset="0"/>
              </a:rPr>
              <a:t>Allo Shah la richiesta apparve lì per lì esageratamente modesta, e gli propose invece di donargli una provincia del suo impero, ma Sissa Nassir fu irremovibile. Allora il Re chiamò i suoi contabili ed ordinò loro di fare il calcolo e di dare al matematico i “cento chicchi di grano” che egli aveva richiesto. Dieci minuti dopo chiamò i contabili e chiese loro se avessero effettuato il calcolo, ma essi risposero: “Lo stiamo incominciando.” Li interpellò di nuovo dopo due ore ed essi risposero: “Abbiamo appena iniziato.” Fu a questo punto che lo Shah cominciò a sospettare che Sissa Nassir lo avesse messo letteralmente nel sacco. </a:t>
            </a:r>
          </a:p>
          <a:p>
            <a:pPr>
              <a:buNone/>
            </a:pPr>
            <a:endParaRPr lang="it-IT" dirty="0"/>
          </a:p>
        </p:txBody>
      </p:sp>
      <p:pic>
        <p:nvPicPr>
          <p:cNvPr id="6" name="Immagine 5" descr="sacchi-di-chicchi-di-grano.jpg"/>
          <p:cNvPicPr>
            <a:picLocks noChangeAspect="1"/>
          </p:cNvPicPr>
          <p:nvPr/>
        </p:nvPicPr>
        <p:blipFill>
          <a:blip r:embed="rId2" cstate="print"/>
          <a:stretch>
            <a:fillRect/>
          </a:stretch>
        </p:blipFill>
        <p:spPr>
          <a:xfrm>
            <a:off x="5652120" y="4802538"/>
            <a:ext cx="3096344" cy="2055461"/>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leggenda di Sissa Nassir </a:t>
            </a:r>
            <a:endParaRPr lang="it-IT" dirty="0"/>
          </a:p>
        </p:txBody>
      </p:sp>
      <p:sp>
        <p:nvSpPr>
          <p:cNvPr id="3" name="Segnaposto contenuto 2"/>
          <p:cNvSpPr>
            <a:spLocks noGrp="1"/>
          </p:cNvSpPr>
          <p:nvPr>
            <p:ph sz="quarter" idx="1"/>
          </p:nvPr>
        </p:nvSpPr>
        <p:spPr/>
        <p:txBody>
          <a:bodyPr>
            <a:normAutofit fontScale="85000" lnSpcReduction="10000"/>
          </a:bodyPr>
          <a:lstStyle/>
          <a:p>
            <a:pPr algn="just">
              <a:buNone/>
            </a:pPr>
            <a:r>
              <a:rPr lang="it-IT" dirty="0" smtClean="0"/>
              <a:t>    </a:t>
            </a:r>
            <a:r>
              <a:rPr lang="it-IT" dirty="0" smtClean="0">
                <a:latin typeface="Lucida Calligraphy" pitchFamily="66" charset="0"/>
              </a:rPr>
              <a:t>Dopo due settimane di calcoli, i contabili furono ricevuti dall'imperatore, che chiese loro se avessero terminato il calcolo; essi annuirono. “Bene. Quanto grano ha chiesto Sissa Nassir? Ce n'è abbastanza nei granai reali per accontentarlo?” A questo punto il capo dei contabili rispose: “Mio signore, per dare a Sissa Nassir tutto il grano che ha richiesto, tu dovresti spianare tutte le montagne della Terra, tagliare tutte le foreste, colmare tutti i mari, prosciugare tutti i fiumi, radere al suolo tutte le città, e coltivare a grano l'intera superficie della Terra per 1500 anni consecutivi.” Lo Shah restò di stucco: evidentemente non aveva idea di quanto sia vertiginosa la crescita di una funzione esponenziale. Il problema posto da Sissa Nassir ai contabili reali consisteva infatti nello stabilire la somma dei primi 64 termini di una progressione geometrica di ragione 2.</a:t>
            </a:r>
          </a:p>
          <a:p>
            <a:endParaRPr lang="it-IT"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un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562</TotalTime>
  <Words>2216</Words>
  <Application>Microsoft Office PowerPoint</Application>
  <PresentationFormat>Presentazione su schermo (4:3)</PresentationFormat>
  <Paragraphs>126</Paragraphs>
  <Slides>22</Slides>
  <Notes>0</Notes>
  <HiddenSlides>0</HiddenSlides>
  <MMClips>0</MMClips>
  <ScaleCrop>false</ScaleCrop>
  <HeadingPairs>
    <vt:vector size="4" baseType="variant">
      <vt:variant>
        <vt:lpstr>Tema</vt:lpstr>
      </vt:variant>
      <vt:variant>
        <vt:i4>1</vt:i4>
      </vt:variant>
      <vt:variant>
        <vt:lpstr>Titoli diapositive</vt:lpstr>
      </vt:variant>
      <vt:variant>
        <vt:i4>22</vt:i4>
      </vt:variant>
    </vt:vector>
  </HeadingPairs>
  <TitlesOfParts>
    <vt:vector size="23" baseType="lpstr">
      <vt:lpstr>Loggia</vt:lpstr>
      <vt:lpstr>più che ’l doppiar de li scacchi s’inmilla</vt:lpstr>
      <vt:lpstr>Dante e la matematica</vt:lpstr>
      <vt:lpstr>Il canto xxviii del paradiso </vt:lpstr>
      <vt:lpstr>Il canto xxviii del paradiso </vt:lpstr>
      <vt:lpstr>I versi del canto </vt:lpstr>
      <vt:lpstr>I versi del canto XXVIII </vt:lpstr>
      <vt:lpstr>La leggenda di Sissa Nassir </vt:lpstr>
      <vt:lpstr>La leggenda di Sissa Nassir </vt:lpstr>
      <vt:lpstr>La leggenda di Sissa Nassir </vt:lpstr>
      <vt:lpstr>Progressione geometrica</vt:lpstr>
      <vt:lpstr>Progressione geometrica</vt:lpstr>
      <vt:lpstr>Progressione geometrica</vt:lpstr>
      <vt:lpstr>Progressione geometrica</vt:lpstr>
      <vt:lpstr>Progressione geometrica</vt:lpstr>
      <vt:lpstr>Quanto grano doveva dare lo Shah a Sissa Nassir?</vt:lpstr>
      <vt:lpstr>Quanto grano doveva dare lo Shah a Sissa Nassir?</vt:lpstr>
      <vt:lpstr>Più che 'l doppiar de li scacchi</vt:lpstr>
      <vt:lpstr>Quanti angeli ci sono?</vt:lpstr>
      <vt:lpstr>Quanti angeli ci sono?</vt:lpstr>
      <vt:lpstr>Quanti angeli ci sono?</vt:lpstr>
      <vt:lpstr>Conclusioni</vt:lpstr>
      <vt:lpstr>FONTI</vt:lpstr>
    </vt:vector>
  </TitlesOfParts>
  <Company>DDLHiTs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L’INFINITO DI DANTE</dc:title>
  <dc:creator>Acer</dc:creator>
  <cp:lastModifiedBy>Magda</cp:lastModifiedBy>
  <cp:revision>99</cp:revision>
  <dcterms:created xsi:type="dcterms:W3CDTF">2014-01-02T14:25:08Z</dcterms:created>
  <dcterms:modified xsi:type="dcterms:W3CDTF">2014-03-11T15:23:12Z</dcterms:modified>
</cp:coreProperties>
</file>